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 id="2147483699" r:id="rId2"/>
  </p:sldMasterIdLst>
  <p:notesMasterIdLst>
    <p:notesMasterId r:id="rId32"/>
  </p:notesMasterIdLst>
  <p:handoutMasterIdLst>
    <p:handoutMasterId r:id="rId33"/>
  </p:handoutMasterIdLst>
  <p:sldIdLst>
    <p:sldId id="304" r:id="rId3"/>
    <p:sldId id="406" r:id="rId4"/>
    <p:sldId id="450" r:id="rId5"/>
    <p:sldId id="446" r:id="rId6"/>
    <p:sldId id="448" r:id="rId7"/>
    <p:sldId id="404" r:id="rId8"/>
    <p:sldId id="452" r:id="rId9"/>
    <p:sldId id="408" r:id="rId10"/>
    <p:sldId id="412" r:id="rId11"/>
    <p:sldId id="411" r:id="rId12"/>
    <p:sldId id="449" r:id="rId13"/>
    <p:sldId id="389" r:id="rId14"/>
    <p:sldId id="258" r:id="rId15"/>
    <p:sldId id="415" r:id="rId16"/>
    <p:sldId id="439" r:id="rId17"/>
    <p:sldId id="401" r:id="rId18"/>
    <p:sldId id="318" r:id="rId19"/>
    <p:sldId id="418" r:id="rId20"/>
    <p:sldId id="456" r:id="rId21"/>
    <p:sldId id="462" r:id="rId22"/>
    <p:sldId id="460" r:id="rId23"/>
    <p:sldId id="459" r:id="rId24"/>
    <p:sldId id="405" r:id="rId25"/>
    <p:sldId id="442" r:id="rId26"/>
    <p:sldId id="441" r:id="rId27"/>
    <p:sldId id="443" r:id="rId28"/>
    <p:sldId id="455" r:id="rId29"/>
    <p:sldId id="347" r:id="rId30"/>
    <p:sldId id="451" r:id="rId31"/>
  </p:sldIdLst>
  <p:sldSz cx="12192000" cy="6858000"/>
  <p:notesSz cx="6858000" cy="1628775"/>
  <p:defaultTextStyle>
    <a:defPPr>
      <a:defRPr lang="en-US"/>
    </a:defPPr>
    <a:lvl1pPr algn="l" defTabSz="609585" rtl="0" fontAlgn="base">
      <a:spcBef>
        <a:spcPct val="0"/>
      </a:spcBef>
      <a:spcAft>
        <a:spcPct val="0"/>
      </a:spcAft>
      <a:defRPr kern="1200">
        <a:solidFill>
          <a:schemeClr val="tx1"/>
        </a:solidFill>
        <a:latin typeface="Source Sans Pro" panose="020F0502020204030204" pitchFamily="34" charset="0"/>
        <a:ea typeface="ＭＳ Ｐゴシック" panose="020B0600070205080204" pitchFamily="34" charset="-128"/>
        <a:cs typeface="+mn-cs"/>
      </a:defRPr>
    </a:lvl1pPr>
    <a:lvl2pPr marL="609585" algn="l" defTabSz="609585" rtl="0" fontAlgn="base">
      <a:spcBef>
        <a:spcPct val="0"/>
      </a:spcBef>
      <a:spcAft>
        <a:spcPct val="0"/>
      </a:spcAft>
      <a:defRPr kern="1200">
        <a:solidFill>
          <a:schemeClr val="tx1"/>
        </a:solidFill>
        <a:latin typeface="Source Sans Pro" panose="020F0502020204030204" pitchFamily="34" charset="0"/>
        <a:ea typeface="ＭＳ Ｐゴシック" panose="020B0600070205080204" pitchFamily="34" charset="-128"/>
        <a:cs typeface="+mn-cs"/>
      </a:defRPr>
    </a:lvl2pPr>
    <a:lvl3pPr marL="1219170" algn="l" defTabSz="609585" rtl="0" fontAlgn="base">
      <a:spcBef>
        <a:spcPct val="0"/>
      </a:spcBef>
      <a:spcAft>
        <a:spcPct val="0"/>
      </a:spcAft>
      <a:defRPr kern="1200">
        <a:solidFill>
          <a:schemeClr val="tx1"/>
        </a:solidFill>
        <a:latin typeface="Source Sans Pro" panose="020F0502020204030204" pitchFamily="34" charset="0"/>
        <a:ea typeface="ＭＳ Ｐゴシック" panose="020B0600070205080204" pitchFamily="34" charset="-128"/>
        <a:cs typeface="+mn-cs"/>
      </a:defRPr>
    </a:lvl3pPr>
    <a:lvl4pPr marL="1828754" algn="l" defTabSz="609585" rtl="0" fontAlgn="base">
      <a:spcBef>
        <a:spcPct val="0"/>
      </a:spcBef>
      <a:spcAft>
        <a:spcPct val="0"/>
      </a:spcAft>
      <a:defRPr kern="1200">
        <a:solidFill>
          <a:schemeClr val="tx1"/>
        </a:solidFill>
        <a:latin typeface="Source Sans Pro" panose="020F0502020204030204" pitchFamily="34" charset="0"/>
        <a:ea typeface="ＭＳ Ｐゴシック" panose="020B0600070205080204" pitchFamily="34" charset="-128"/>
        <a:cs typeface="+mn-cs"/>
      </a:defRPr>
    </a:lvl4pPr>
    <a:lvl5pPr marL="2438339" algn="l" defTabSz="609585" rtl="0" fontAlgn="base">
      <a:spcBef>
        <a:spcPct val="0"/>
      </a:spcBef>
      <a:spcAft>
        <a:spcPct val="0"/>
      </a:spcAft>
      <a:defRPr kern="1200">
        <a:solidFill>
          <a:schemeClr val="tx1"/>
        </a:solidFill>
        <a:latin typeface="Source Sans Pro" panose="020F0502020204030204" pitchFamily="34" charset="0"/>
        <a:ea typeface="ＭＳ Ｐゴシック" panose="020B0600070205080204" pitchFamily="34" charset="-128"/>
        <a:cs typeface="+mn-cs"/>
      </a:defRPr>
    </a:lvl5pPr>
    <a:lvl6pPr marL="3047924" algn="l" defTabSz="1219170" rtl="0" eaLnBrk="1" latinLnBrk="0" hangingPunct="1">
      <a:defRPr kern="1200">
        <a:solidFill>
          <a:schemeClr val="tx1"/>
        </a:solidFill>
        <a:latin typeface="Source Sans Pro" panose="020F0502020204030204" pitchFamily="34" charset="0"/>
        <a:ea typeface="ＭＳ Ｐゴシック" panose="020B0600070205080204" pitchFamily="34" charset="-128"/>
        <a:cs typeface="+mn-cs"/>
      </a:defRPr>
    </a:lvl6pPr>
    <a:lvl7pPr marL="3657509" algn="l" defTabSz="1219170" rtl="0" eaLnBrk="1" latinLnBrk="0" hangingPunct="1">
      <a:defRPr kern="1200">
        <a:solidFill>
          <a:schemeClr val="tx1"/>
        </a:solidFill>
        <a:latin typeface="Source Sans Pro" panose="020F0502020204030204" pitchFamily="34" charset="0"/>
        <a:ea typeface="ＭＳ Ｐゴシック" panose="020B0600070205080204" pitchFamily="34" charset="-128"/>
        <a:cs typeface="+mn-cs"/>
      </a:defRPr>
    </a:lvl7pPr>
    <a:lvl8pPr marL="4267093" algn="l" defTabSz="1219170" rtl="0" eaLnBrk="1" latinLnBrk="0" hangingPunct="1">
      <a:defRPr kern="1200">
        <a:solidFill>
          <a:schemeClr val="tx1"/>
        </a:solidFill>
        <a:latin typeface="Source Sans Pro" panose="020F0502020204030204" pitchFamily="34" charset="0"/>
        <a:ea typeface="ＭＳ Ｐゴシック" panose="020B0600070205080204" pitchFamily="34" charset="-128"/>
        <a:cs typeface="+mn-cs"/>
      </a:defRPr>
    </a:lvl8pPr>
    <a:lvl9pPr marL="4876678" algn="l" defTabSz="1219170" rtl="0" eaLnBrk="1" latinLnBrk="0" hangingPunct="1">
      <a:defRPr kern="1200">
        <a:solidFill>
          <a:schemeClr val="tx1"/>
        </a:solidFill>
        <a:latin typeface="Source Sans Pro" panose="020F050202020403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yi Zhang" initials="KZ" lastIdx="1" clrIdx="0">
    <p:extLst>
      <p:ext uri="{19B8F6BF-5375-455C-9EA6-DF929625EA0E}">
        <p15:presenceInfo xmlns:p15="http://schemas.microsoft.com/office/powerpoint/2012/main" userId="S::keyi@stanford.edu::dfe0075d-8f77-4452-ad98-57f79943fb6e" providerId="AD"/>
      </p:ext>
    </p:extLst>
  </p:cmAuthor>
  <p:cmAuthor id="2" name="Taeyoung Kong" initials="TK" lastIdx="1" clrIdx="1">
    <p:extLst>
      <p:ext uri="{19B8F6BF-5375-455C-9EA6-DF929625EA0E}">
        <p15:presenceInfo xmlns:p15="http://schemas.microsoft.com/office/powerpoint/2012/main" userId="S::kongty@stanford.edu::b4edbde1-f500-49e1-bbb3-55e9aa72f02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0096FF"/>
    <a:srgbClr val="32D7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7"/>
    <p:restoredTop sz="94663"/>
  </p:normalViewPr>
  <p:slideViewPr>
    <p:cSldViewPr snapToGrid="0">
      <p:cViewPr varScale="1">
        <p:scale>
          <a:sx n="112" d="100"/>
          <a:sy n="112" d="100"/>
        </p:scale>
        <p:origin x="91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CC9009-8D72-2840-A068-3DDD87A47277}"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US"/>
        </a:p>
      </dgm:t>
    </dgm:pt>
    <dgm:pt modelId="{F83C5EDA-A50A-C14F-9096-8CCBDFFEB169}">
      <dgm:prSet phldrT="[Text]"/>
      <dgm:spPr/>
      <dgm:t>
        <a:bodyPr/>
        <a:lstStyle/>
        <a:p>
          <a:r>
            <a:rPr lang="en-US">
              <a:latin typeface="Arial"/>
              <a:cs typeface="Arial"/>
            </a:rPr>
            <a:t>Halide IR</a:t>
          </a:r>
          <a:endParaRPr lang="en-US" b="0" i="0" u="none" strike="noStrike" cap="none" baseline="0" noProof="0">
            <a:solidFill>
              <a:srgbClr val="010000"/>
            </a:solidFill>
            <a:latin typeface="Arial"/>
            <a:cs typeface="Arial"/>
          </a:endParaRPr>
        </a:p>
      </dgm:t>
    </dgm:pt>
    <dgm:pt modelId="{E90E1503-1A3C-C44E-8600-F4B206C08D86}" type="parTrans" cxnId="{5A9C4FD0-C8B8-0F45-86C6-AC3AE6FEC835}">
      <dgm:prSet/>
      <dgm:spPr/>
      <dgm:t>
        <a:bodyPr/>
        <a:lstStyle/>
        <a:p>
          <a:endParaRPr lang="en-US"/>
        </a:p>
      </dgm:t>
    </dgm:pt>
    <dgm:pt modelId="{97F0973B-8ECA-2A47-83EB-DB11F7FBB00E}" type="sibTrans" cxnId="{5A9C4FD0-C8B8-0F45-86C6-AC3AE6FEC835}">
      <dgm:prSet/>
      <dgm:spPr/>
      <dgm:t>
        <a:bodyPr/>
        <a:lstStyle/>
        <a:p>
          <a:endParaRPr lang="en-US"/>
        </a:p>
      </dgm:t>
    </dgm:pt>
    <dgm:pt modelId="{EDF8AB74-5922-B34D-8F47-91E3DBD7A9F8}">
      <dgm:prSet phldrT="[Text]"/>
      <dgm:spPr/>
      <dgm:t>
        <a:bodyPr/>
        <a:lstStyle/>
        <a:p>
          <a:r>
            <a:rPr lang="en-US">
              <a:latin typeface="Arial"/>
              <a:cs typeface="Arial"/>
            </a:rPr>
            <a:t>Loop Nest</a:t>
          </a:r>
        </a:p>
      </dgm:t>
    </dgm:pt>
    <dgm:pt modelId="{EA5CF7E4-415A-474A-8B88-001BFE17A4AE}" type="parTrans" cxnId="{C10700A9-468A-1941-B77E-B8421EEDA080}">
      <dgm:prSet/>
      <dgm:spPr/>
      <dgm:t>
        <a:bodyPr/>
        <a:lstStyle/>
        <a:p>
          <a:endParaRPr lang="en-US"/>
        </a:p>
      </dgm:t>
    </dgm:pt>
    <dgm:pt modelId="{33FB95E3-2ABF-2A4A-A1CD-86EC6F444398}" type="sibTrans" cxnId="{C10700A9-468A-1941-B77E-B8421EEDA080}">
      <dgm:prSet/>
      <dgm:spPr/>
      <dgm:t>
        <a:bodyPr/>
        <a:lstStyle/>
        <a:p>
          <a:endParaRPr lang="en-US"/>
        </a:p>
      </dgm:t>
    </dgm:pt>
    <dgm:pt modelId="{B74D02DA-94F0-0A48-9683-B0C602DDC2FF}">
      <dgm:prSet phldrT="[Text]"/>
      <dgm:spPr/>
      <dgm:t>
        <a:bodyPr/>
        <a:lstStyle/>
        <a:p>
          <a:r>
            <a:rPr lang="en-US">
              <a:latin typeface="Arial"/>
              <a:cs typeface="Arial"/>
            </a:rPr>
            <a:t>Core IR </a:t>
          </a:r>
          <a:br>
            <a:rPr lang="en-US">
              <a:latin typeface="Arial"/>
              <a:cs typeface="Arial"/>
            </a:rPr>
          </a:br>
          <a:r>
            <a:rPr lang="en-US">
              <a:latin typeface="Arial"/>
              <a:cs typeface="Arial"/>
            </a:rPr>
            <a:t>before rewrite</a:t>
          </a:r>
        </a:p>
      </dgm:t>
    </dgm:pt>
    <dgm:pt modelId="{49FF6B4C-BA82-4440-AA53-A89CD71C5964}" type="parTrans" cxnId="{1A702BF0-3475-7240-BE30-A238D0C2A7E4}">
      <dgm:prSet/>
      <dgm:spPr/>
      <dgm:t>
        <a:bodyPr/>
        <a:lstStyle/>
        <a:p>
          <a:endParaRPr lang="en-US"/>
        </a:p>
      </dgm:t>
    </dgm:pt>
    <dgm:pt modelId="{4C38FDF0-FD7D-7F45-8F10-A09E7504D1F8}" type="sibTrans" cxnId="{1A702BF0-3475-7240-BE30-A238D0C2A7E4}">
      <dgm:prSet/>
      <dgm:spPr/>
      <dgm:t>
        <a:bodyPr/>
        <a:lstStyle/>
        <a:p>
          <a:endParaRPr lang="en-US"/>
        </a:p>
      </dgm:t>
    </dgm:pt>
    <dgm:pt modelId="{A16A6853-133A-0247-B8ED-1DE57D1FD5FD}">
      <dgm:prSet phldrT="[Text]"/>
      <dgm:spPr/>
      <dgm:t>
        <a:bodyPr/>
        <a:lstStyle/>
        <a:p>
          <a:r>
            <a:rPr lang="en-US">
              <a:latin typeface="Arial"/>
              <a:cs typeface="Arial"/>
            </a:rPr>
            <a:t>Virtual unified buffer parameters</a:t>
          </a:r>
        </a:p>
      </dgm:t>
    </dgm:pt>
    <dgm:pt modelId="{66E769C6-30EC-384E-8DF6-AE2B6F20747C}" type="parTrans" cxnId="{18248966-E7DC-1141-B49E-4913EE861AFF}">
      <dgm:prSet/>
      <dgm:spPr/>
      <dgm:t>
        <a:bodyPr/>
        <a:lstStyle/>
        <a:p>
          <a:endParaRPr lang="en-US"/>
        </a:p>
      </dgm:t>
    </dgm:pt>
    <dgm:pt modelId="{65402ADB-A241-B642-9969-CDE724697F2D}" type="sibTrans" cxnId="{18248966-E7DC-1141-B49E-4913EE861AFF}">
      <dgm:prSet/>
      <dgm:spPr/>
      <dgm:t>
        <a:bodyPr/>
        <a:lstStyle/>
        <a:p>
          <a:endParaRPr lang="en-US"/>
        </a:p>
      </dgm:t>
    </dgm:pt>
    <dgm:pt modelId="{79468AD3-6FA4-4E4E-9F9C-C3F5EA4AAC2B}">
      <dgm:prSet phldrT="[Text]"/>
      <dgm:spPr/>
      <dgm:t>
        <a:bodyPr/>
        <a:lstStyle/>
        <a:p>
          <a:r>
            <a:rPr lang="en-US">
              <a:latin typeface="Arial"/>
              <a:cs typeface="Arial"/>
            </a:rPr>
            <a:t>Core IR</a:t>
          </a:r>
          <a:br>
            <a:rPr lang="en-US">
              <a:latin typeface="Arial"/>
              <a:cs typeface="Arial"/>
            </a:rPr>
          </a:br>
          <a:r>
            <a:rPr lang="en-US">
              <a:latin typeface="Arial"/>
              <a:cs typeface="Arial"/>
            </a:rPr>
            <a:t>after rewrite</a:t>
          </a:r>
        </a:p>
      </dgm:t>
    </dgm:pt>
    <dgm:pt modelId="{09DD56D6-A37B-B84D-86BF-B56CB781082F}" type="parTrans" cxnId="{F5BC8D1C-754B-8B4F-B584-764996A564BB}">
      <dgm:prSet/>
      <dgm:spPr/>
      <dgm:t>
        <a:bodyPr/>
        <a:lstStyle/>
        <a:p>
          <a:endParaRPr lang="en-US"/>
        </a:p>
      </dgm:t>
    </dgm:pt>
    <dgm:pt modelId="{6494F63D-40A3-1547-B779-88C4D861DEA5}" type="sibTrans" cxnId="{F5BC8D1C-754B-8B4F-B584-764996A564BB}">
      <dgm:prSet/>
      <dgm:spPr/>
      <dgm:t>
        <a:bodyPr/>
        <a:lstStyle/>
        <a:p>
          <a:endParaRPr lang="en-US"/>
        </a:p>
      </dgm:t>
    </dgm:pt>
    <dgm:pt modelId="{F6D705E5-A993-CA4F-8EDE-557FCE371352}">
      <dgm:prSet phldrT="[Text]"/>
      <dgm:spPr/>
      <dgm:t>
        <a:bodyPr/>
        <a:lstStyle/>
        <a:p>
          <a:r>
            <a:rPr lang="en-US">
              <a:latin typeface="Arial"/>
              <a:cs typeface="Arial"/>
            </a:rPr>
            <a:t>A hardware-aware circuit DAG</a:t>
          </a:r>
        </a:p>
      </dgm:t>
    </dgm:pt>
    <dgm:pt modelId="{6A42E177-EED0-F249-B2DA-109628FC6997}" type="parTrans" cxnId="{C1B56692-384C-E941-B9FD-8998E43EBF31}">
      <dgm:prSet/>
      <dgm:spPr/>
      <dgm:t>
        <a:bodyPr/>
        <a:lstStyle/>
        <a:p>
          <a:endParaRPr lang="en-US"/>
        </a:p>
      </dgm:t>
    </dgm:pt>
    <dgm:pt modelId="{07085865-8B0F-7F43-9B65-CC924DA04C47}" type="sibTrans" cxnId="{C1B56692-384C-E941-B9FD-8998E43EBF31}">
      <dgm:prSet/>
      <dgm:spPr/>
      <dgm:t>
        <a:bodyPr/>
        <a:lstStyle/>
        <a:p>
          <a:endParaRPr lang="en-US"/>
        </a:p>
      </dgm:t>
    </dgm:pt>
    <dgm:pt modelId="{47ECCE57-80B9-0445-9AC8-17A53FBCE071}" type="pres">
      <dgm:prSet presAssocID="{E0CC9009-8D72-2840-A068-3DDD87A47277}" presName="linearFlow" presStyleCnt="0">
        <dgm:presLayoutVars>
          <dgm:dir/>
          <dgm:animLvl val="lvl"/>
          <dgm:resizeHandles val="exact"/>
        </dgm:presLayoutVars>
      </dgm:prSet>
      <dgm:spPr/>
    </dgm:pt>
    <dgm:pt modelId="{A5FB1010-7CFB-BE42-A06B-DBBA2601C5E0}" type="pres">
      <dgm:prSet presAssocID="{F83C5EDA-A50A-C14F-9096-8CCBDFFEB169}" presName="composite" presStyleCnt="0"/>
      <dgm:spPr/>
    </dgm:pt>
    <dgm:pt modelId="{110C2880-DF92-7040-9661-37F2579998B6}" type="pres">
      <dgm:prSet presAssocID="{F83C5EDA-A50A-C14F-9096-8CCBDFFEB169}" presName="parTx" presStyleLbl="node1" presStyleIdx="0" presStyleCnt="3">
        <dgm:presLayoutVars>
          <dgm:chMax val="0"/>
          <dgm:chPref val="0"/>
          <dgm:bulletEnabled val="1"/>
        </dgm:presLayoutVars>
      </dgm:prSet>
      <dgm:spPr/>
    </dgm:pt>
    <dgm:pt modelId="{07751638-AB93-DF4B-9436-9CDC1744F47E}" type="pres">
      <dgm:prSet presAssocID="{F83C5EDA-A50A-C14F-9096-8CCBDFFEB169}" presName="parSh" presStyleLbl="node1" presStyleIdx="0" presStyleCnt="3"/>
      <dgm:spPr/>
    </dgm:pt>
    <dgm:pt modelId="{D6BF914A-182B-F548-B9EF-ADCB6FC3778B}" type="pres">
      <dgm:prSet presAssocID="{F83C5EDA-A50A-C14F-9096-8CCBDFFEB169}" presName="desTx" presStyleLbl="fgAcc1" presStyleIdx="0" presStyleCnt="3">
        <dgm:presLayoutVars>
          <dgm:bulletEnabled val="1"/>
        </dgm:presLayoutVars>
      </dgm:prSet>
      <dgm:spPr/>
    </dgm:pt>
    <dgm:pt modelId="{9F5C0B68-9CE8-F042-A0A6-3E5E0C1C42BA}" type="pres">
      <dgm:prSet presAssocID="{97F0973B-8ECA-2A47-83EB-DB11F7FBB00E}" presName="sibTrans" presStyleLbl="sibTrans2D1" presStyleIdx="0" presStyleCnt="2"/>
      <dgm:spPr/>
    </dgm:pt>
    <dgm:pt modelId="{21E2342C-625E-3C4C-8647-7E6813BC9D93}" type="pres">
      <dgm:prSet presAssocID="{97F0973B-8ECA-2A47-83EB-DB11F7FBB00E}" presName="connTx" presStyleLbl="sibTrans2D1" presStyleIdx="0" presStyleCnt="2"/>
      <dgm:spPr/>
    </dgm:pt>
    <dgm:pt modelId="{DA471914-F404-9F4F-BA38-C921487CEC2D}" type="pres">
      <dgm:prSet presAssocID="{B74D02DA-94F0-0A48-9683-B0C602DDC2FF}" presName="composite" presStyleCnt="0"/>
      <dgm:spPr/>
    </dgm:pt>
    <dgm:pt modelId="{489166A5-8EB0-D049-93A8-C1A3772BF274}" type="pres">
      <dgm:prSet presAssocID="{B74D02DA-94F0-0A48-9683-B0C602DDC2FF}" presName="parTx" presStyleLbl="node1" presStyleIdx="0" presStyleCnt="3">
        <dgm:presLayoutVars>
          <dgm:chMax val="0"/>
          <dgm:chPref val="0"/>
          <dgm:bulletEnabled val="1"/>
        </dgm:presLayoutVars>
      </dgm:prSet>
      <dgm:spPr/>
    </dgm:pt>
    <dgm:pt modelId="{21F79461-6FE7-4A41-962F-668686EB92EA}" type="pres">
      <dgm:prSet presAssocID="{B74D02DA-94F0-0A48-9683-B0C602DDC2FF}" presName="parSh" presStyleLbl="node1" presStyleIdx="1" presStyleCnt="3"/>
      <dgm:spPr/>
    </dgm:pt>
    <dgm:pt modelId="{6B138F5D-21FD-A442-90E1-418B5E161640}" type="pres">
      <dgm:prSet presAssocID="{B74D02DA-94F0-0A48-9683-B0C602DDC2FF}" presName="desTx" presStyleLbl="fgAcc1" presStyleIdx="1" presStyleCnt="3" custScaleX="125056">
        <dgm:presLayoutVars>
          <dgm:bulletEnabled val="1"/>
        </dgm:presLayoutVars>
      </dgm:prSet>
      <dgm:spPr/>
    </dgm:pt>
    <dgm:pt modelId="{CBBD3699-4205-0641-B942-4C7A4984A836}" type="pres">
      <dgm:prSet presAssocID="{4C38FDF0-FD7D-7F45-8F10-A09E7504D1F8}" presName="sibTrans" presStyleLbl="sibTrans2D1" presStyleIdx="1" presStyleCnt="2"/>
      <dgm:spPr/>
    </dgm:pt>
    <dgm:pt modelId="{2C0BFD30-1F90-3647-8DF9-2D0CD47683A5}" type="pres">
      <dgm:prSet presAssocID="{4C38FDF0-FD7D-7F45-8F10-A09E7504D1F8}" presName="connTx" presStyleLbl="sibTrans2D1" presStyleIdx="1" presStyleCnt="2"/>
      <dgm:spPr/>
    </dgm:pt>
    <dgm:pt modelId="{1A2AE654-2E51-154F-BC19-52C7E54A40F1}" type="pres">
      <dgm:prSet presAssocID="{79468AD3-6FA4-4E4E-9F9C-C3F5EA4AAC2B}" presName="composite" presStyleCnt="0"/>
      <dgm:spPr/>
    </dgm:pt>
    <dgm:pt modelId="{4E3FF546-71F0-134C-BD65-C0AFF8924042}" type="pres">
      <dgm:prSet presAssocID="{79468AD3-6FA4-4E4E-9F9C-C3F5EA4AAC2B}" presName="parTx" presStyleLbl="node1" presStyleIdx="1" presStyleCnt="3">
        <dgm:presLayoutVars>
          <dgm:chMax val="0"/>
          <dgm:chPref val="0"/>
          <dgm:bulletEnabled val="1"/>
        </dgm:presLayoutVars>
      </dgm:prSet>
      <dgm:spPr/>
    </dgm:pt>
    <dgm:pt modelId="{B9F8FD3A-1A84-6B4E-9B96-4469E254A323}" type="pres">
      <dgm:prSet presAssocID="{79468AD3-6FA4-4E4E-9F9C-C3F5EA4AAC2B}" presName="parSh" presStyleLbl="node1" presStyleIdx="2" presStyleCnt="3"/>
      <dgm:spPr/>
    </dgm:pt>
    <dgm:pt modelId="{1453383A-E5FC-7746-B61A-4413D50E8EF4}" type="pres">
      <dgm:prSet presAssocID="{79468AD3-6FA4-4E4E-9F9C-C3F5EA4AAC2B}" presName="desTx" presStyleLbl="fgAcc1" presStyleIdx="2" presStyleCnt="3" custScaleX="122882">
        <dgm:presLayoutVars>
          <dgm:bulletEnabled val="1"/>
        </dgm:presLayoutVars>
      </dgm:prSet>
      <dgm:spPr/>
    </dgm:pt>
  </dgm:ptLst>
  <dgm:cxnLst>
    <dgm:cxn modelId="{F5BC8D1C-754B-8B4F-B584-764996A564BB}" srcId="{E0CC9009-8D72-2840-A068-3DDD87A47277}" destId="{79468AD3-6FA4-4E4E-9F9C-C3F5EA4AAC2B}" srcOrd="2" destOrd="0" parTransId="{09DD56D6-A37B-B84D-86BF-B56CB781082F}" sibTransId="{6494F63D-40A3-1547-B779-88C4D861DEA5}"/>
    <dgm:cxn modelId="{1770415B-B2B2-FA42-B5D2-C4EC10D95AA8}" type="presOf" srcId="{F6D705E5-A993-CA4F-8EDE-557FCE371352}" destId="{1453383A-E5FC-7746-B61A-4413D50E8EF4}" srcOrd="0" destOrd="0" presId="urn:microsoft.com/office/officeart/2005/8/layout/process3"/>
    <dgm:cxn modelId="{11B50063-7CEC-4846-9D7F-BF70F3744A33}" type="presOf" srcId="{97F0973B-8ECA-2A47-83EB-DB11F7FBB00E}" destId="{9F5C0B68-9CE8-F042-A0A6-3E5E0C1C42BA}" srcOrd="0" destOrd="0" presId="urn:microsoft.com/office/officeart/2005/8/layout/process3"/>
    <dgm:cxn modelId="{1A0C1E64-42D3-4444-86CD-8951E459605D}" type="presOf" srcId="{79468AD3-6FA4-4E4E-9F9C-C3F5EA4AAC2B}" destId="{B9F8FD3A-1A84-6B4E-9B96-4469E254A323}" srcOrd="1" destOrd="0" presId="urn:microsoft.com/office/officeart/2005/8/layout/process3"/>
    <dgm:cxn modelId="{18248966-E7DC-1141-B49E-4913EE861AFF}" srcId="{B74D02DA-94F0-0A48-9683-B0C602DDC2FF}" destId="{A16A6853-133A-0247-B8ED-1DE57D1FD5FD}" srcOrd="0" destOrd="0" parTransId="{66E769C6-30EC-384E-8DF6-AE2B6F20747C}" sibTransId="{65402ADB-A241-B642-9969-CDE724697F2D}"/>
    <dgm:cxn modelId="{C8D67868-BDEF-2140-B9E9-01C1DD9BAFFD}" type="presOf" srcId="{E0CC9009-8D72-2840-A068-3DDD87A47277}" destId="{47ECCE57-80B9-0445-9AC8-17A53FBCE071}" srcOrd="0" destOrd="0" presId="urn:microsoft.com/office/officeart/2005/8/layout/process3"/>
    <dgm:cxn modelId="{C1B56692-384C-E941-B9FD-8998E43EBF31}" srcId="{79468AD3-6FA4-4E4E-9F9C-C3F5EA4AAC2B}" destId="{F6D705E5-A993-CA4F-8EDE-557FCE371352}" srcOrd="0" destOrd="0" parTransId="{6A42E177-EED0-F249-B2DA-109628FC6997}" sibTransId="{07085865-8B0F-7F43-9B65-CC924DA04C47}"/>
    <dgm:cxn modelId="{C10700A9-468A-1941-B77E-B8421EEDA080}" srcId="{F83C5EDA-A50A-C14F-9096-8CCBDFFEB169}" destId="{EDF8AB74-5922-B34D-8F47-91E3DBD7A9F8}" srcOrd="0" destOrd="0" parTransId="{EA5CF7E4-415A-474A-8B88-001BFE17A4AE}" sibTransId="{33FB95E3-2ABF-2A4A-A1CD-86EC6F444398}"/>
    <dgm:cxn modelId="{95F782AD-7D9B-D142-A5DE-DFB990F841E3}" type="presOf" srcId="{EDF8AB74-5922-B34D-8F47-91E3DBD7A9F8}" destId="{D6BF914A-182B-F548-B9EF-ADCB6FC3778B}" srcOrd="0" destOrd="0" presId="urn:microsoft.com/office/officeart/2005/8/layout/process3"/>
    <dgm:cxn modelId="{024062C4-D6EA-3A40-A122-602726E5409A}" type="presOf" srcId="{79468AD3-6FA4-4E4E-9F9C-C3F5EA4AAC2B}" destId="{4E3FF546-71F0-134C-BD65-C0AFF8924042}" srcOrd="0" destOrd="0" presId="urn:microsoft.com/office/officeart/2005/8/layout/process3"/>
    <dgm:cxn modelId="{3C0118C7-2643-6747-A9DF-E4F79D82156C}" type="presOf" srcId="{97F0973B-8ECA-2A47-83EB-DB11F7FBB00E}" destId="{21E2342C-625E-3C4C-8647-7E6813BC9D93}" srcOrd="1" destOrd="0" presId="urn:microsoft.com/office/officeart/2005/8/layout/process3"/>
    <dgm:cxn modelId="{9AB044D0-EDB3-3345-A23A-42087F48C572}" type="presOf" srcId="{F83C5EDA-A50A-C14F-9096-8CCBDFFEB169}" destId="{110C2880-DF92-7040-9661-37F2579998B6}" srcOrd="0" destOrd="0" presId="urn:microsoft.com/office/officeart/2005/8/layout/process3"/>
    <dgm:cxn modelId="{5A9C4FD0-C8B8-0F45-86C6-AC3AE6FEC835}" srcId="{E0CC9009-8D72-2840-A068-3DDD87A47277}" destId="{F83C5EDA-A50A-C14F-9096-8CCBDFFEB169}" srcOrd="0" destOrd="0" parTransId="{E90E1503-1A3C-C44E-8600-F4B206C08D86}" sibTransId="{97F0973B-8ECA-2A47-83EB-DB11F7FBB00E}"/>
    <dgm:cxn modelId="{F756F5D0-7AC6-9C4B-A3FA-F05AB938463B}" type="presOf" srcId="{B74D02DA-94F0-0A48-9683-B0C602DDC2FF}" destId="{489166A5-8EB0-D049-93A8-C1A3772BF274}" srcOrd="0" destOrd="0" presId="urn:microsoft.com/office/officeart/2005/8/layout/process3"/>
    <dgm:cxn modelId="{E2F456E1-DDB3-EE49-B70E-940995FFDA5B}" type="presOf" srcId="{B74D02DA-94F0-0A48-9683-B0C602DDC2FF}" destId="{21F79461-6FE7-4A41-962F-668686EB92EA}" srcOrd="1" destOrd="0" presId="urn:microsoft.com/office/officeart/2005/8/layout/process3"/>
    <dgm:cxn modelId="{6AC6CBE2-D69C-AA4E-A37F-BED28C575839}" type="presOf" srcId="{A16A6853-133A-0247-B8ED-1DE57D1FD5FD}" destId="{6B138F5D-21FD-A442-90E1-418B5E161640}" srcOrd="0" destOrd="0" presId="urn:microsoft.com/office/officeart/2005/8/layout/process3"/>
    <dgm:cxn modelId="{AE2636E9-5FF1-EF43-A26D-48E32C8C77A5}" type="presOf" srcId="{F83C5EDA-A50A-C14F-9096-8CCBDFFEB169}" destId="{07751638-AB93-DF4B-9436-9CDC1744F47E}" srcOrd="1" destOrd="0" presId="urn:microsoft.com/office/officeart/2005/8/layout/process3"/>
    <dgm:cxn modelId="{E78DFFEB-4F18-7B49-AA7C-697E47626709}" type="presOf" srcId="{4C38FDF0-FD7D-7F45-8F10-A09E7504D1F8}" destId="{CBBD3699-4205-0641-B942-4C7A4984A836}" srcOrd="0" destOrd="0" presId="urn:microsoft.com/office/officeart/2005/8/layout/process3"/>
    <dgm:cxn modelId="{1A702BF0-3475-7240-BE30-A238D0C2A7E4}" srcId="{E0CC9009-8D72-2840-A068-3DDD87A47277}" destId="{B74D02DA-94F0-0A48-9683-B0C602DDC2FF}" srcOrd="1" destOrd="0" parTransId="{49FF6B4C-BA82-4440-AA53-A89CD71C5964}" sibTransId="{4C38FDF0-FD7D-7F45-8F10-A09E7504D1F8}"/>
    <dgm:cxn modelId="{B0A2D1FE-9D91-0D4A-9FEC-6C942B978A94}" type="presOf" srcId="{4C38FDF0-FD7D-7F45-8F10-A09E7504D1F8}" destId="{2C0BFD30-1F90-3647-8DF9-2D0CD47683A5}" srcOrd="1" destOrd="0" presId="urn:microsoft.com/office/officeart/2005/8/layout/process3"/>
    <dgm:cxn modelId="{7A831C1E-6D4C-F24F-9558-361E2229953D}" type="presParOf" srcId="{47ECCE57-80B9-0445-9AC8-17A53FBCE071}" destId="{A5FB1010-7CFB-BE42-A06B-DBBA2601C5E0}" srcOrd="0" destOrd="0" presId="urn:microsoft.com/office/officeart/2005/8/layout/process3"/>
    <dgm:cxn modelId="{FDD50A78-72DD-CF42-9450-A27FDFE3E03A}" type="presParOf" srcId="{A5FB1010-7CFB-BE42-A06B-DBBA2601C5E0}" destId="{110C2880-DF92-7040-9661-37F2579998B6}" srcOrd="0" destOrd="0" presId="urn:microsoft.com/office/officeart/2005/8/layout/process3"/>
    <dgm:cxn modelId="{7362F2A7-D230-FB4C-A909-77897DE8C97A}" type="presParOf" srcId="{A5FB1010-7CFB-BE42-A06B-DBBA2601C5E0}" destId="{07751638-AB93-DF4B-9436-9CDC1744F47E}" srcOrd="1" destOrd="0" presId="urn:microsoft.com/office/officeart/2005/8/layout/process3"/>
    <dgm:cxn modelId="{F43FBFD2-C41C-8841-B154-E091EF7F5CBC}" type="presParOf" srcId="{A5FB1010-7CFB-BE42-A06B-DBBA2601C5E0}" destId="{D6BF914A-182B-F548-B9EF-ADCB6FC3778B}" srcOrd="2" destOrd="0" presId="urn:microsoft.com/office/officeart/2005/8/layout/process3"/>
    <dgm:cxn modelId="{689F22C7-1D6B-7549-A3D4-7251CFA1054E}" type="presParOf" srcId="{47ECCE57-80B9-0445-9AC8-17A53FBCE071}" destId="{9F5C0B68-9CE8-F042-A0A6-3E5E0C1C42BA}" srcOrd="1" destOrd="0" presId="urn:microsoft.com/office/officeart/2005/8/layout/process3"/>
    <dgm:cxn modelId="{96114F91-545F-8B4F-AB94-7F2943E7F009}" type="presParOf" srcId="{9F5C0B68-9CE8-F042-A0A6-3E5E0C1C42BA}" destId="{21E2342C-625E-3C4C-8647-7E6813BC9D93}" srcOrd="0" destOrd="0" presId="urn:microsoft.com/office/officeart/2005/8/layout/process3"/>
    <dgm:cxn modelId="{A106AC8C-15C5-2843-843B-DA6477AE3039}" type="presParOf" srcId="{47ECCE57-80B9-0445-9AC8-17A53FBCE071}" destId="{DA471914-F404-9F4F-BA38-C921487CEC2D}" srcOrd="2" destOrd="0" presId="urn:microsoft.com/office/officeart/2005/8/layout/process3"/>
    <dgm:cxn modelId="{BE4BAF4F-9ACF-B244-AE8B-83F6D62B11F7}" type="presParOf" srcId="{DA471914-F404-9F4F-BA38-C921487CEC2D}" destId="{489166A5-8EB0-D049-93A8-C1A3772BF274}" srcOrd="0" destOrd="0" presId="urn:microsoft.com/office/officeart/2005/8/layout/process3"/>
    <dgm:cxn modelId="{4DA934CF-5D4F-ED41-A3E3-CC4302A79CD6}" type="presParOf" srcId="{DA471914-F404-9F4F-BA38-C921487CEC2D}" destId="{21F79461-6FE7-4A41-962F-668686EB92EA}" srcOrd="1" destOrd="0" presId="urn:microsoft.com/office/officeart/2005/8/layout/process3"/>
    <dgm:cxn modelId="{41F0F7CA-DA7B-2844-98CF-429F6C069AC4}" type="presParOf" srcId="{DA471914-F404-9F4F-BA38-C921487CEC2D}" destId="{6B138F5D-21FD-A442-90E1-418B5E161640}" srcOrd="2" destOrd="0" presId="urn:microsoft.com/office/officeart/2005/8/layout/process3"/>
    <dgm:cxn modelId="{15A3885D-DD95-8148-9376-F9600B02BD89}" type="presParOf" srcId="{47ECCE57-80B9-0445-9AC8-17A53FBCE071}" destId="{CBBD3699-4205-0641-B942-4C7A4984A836}" srcOrd="3" destOrd="0" presId="urn:microsoft.com/office/officeart/2005/8/layout/process3"/>
    <dgm:cxn modelId="{7ECE8307-9845-E948-AFAF-3F6B4F7FDBF8}" type="presParOf" srcId="{CBBD3699-4205-0641-B942-4C7A4984A836}" destId="{2C0BFD30-1F90-3647-8DF9-2D0CD47683A5}" srcOrd="0" destOrd="0" presId="urn:microsoft.com/office/officeart/2005/8/layout/process3"/>
    <dgm:cxn modelId="{1794A63D-4991-6543-B5E7-DA21C3503708}" type="presParOf" srcId="{47ECCE57-80B9-0445-9AC8-17A53FBCE071}" destId="{1A2AE654-2E51-154F-BC19-52C7E54A40F1}" srcOrd="4" destOrd="0" presId="urn:microsoft.com/office/officeart/2005/8/layout/process3"/>
    <dgm:cxn modelId="{7ACB2304-170D-5A42-B5D0-F4A28A58E09E}" type="presParOf" srcId="{1A2AE654-2E51-154F-BC19-52C7E54A40F1}" destId="{4E3FF546-71F0-134C-BD65-C0AFF8924042}" srcOrd="0" destOrd="0" presId="urn:microsoft.com/office/officeart/2005/8/layout/process3"/>
    <dgm:cxn modelId="{E015F282-1415-3C43-929C-D6754B987D7D}" type="presParOf" srcId="{1A2AE654-2E51-154F-BC19-52C7E54A40F1}" destId="{B9F8FD3A-1A84-6B4E-9B96-4469E254A323}" srcOrd="1" destOrd="0" presId="urn:microsoft.com/office/officeart/2005/8/layout/process3"/>
    <dgm:cxn modelId="{BA469BF2-461B-8B40-A925-612E1D854093}" type="presParOf" srcId="{1A2AE654-2E51-154F-BC19-52C7E54A40F1}" destId="{1453383A-E5FC-7746-B61A-4413D50E8EF4}"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751638-AB93-DF4B-9436-9CDC1744F47E}">
      <dsp:nvSpPr>
        <dsp:cNvPr id="0" name=""/>
        <dsp:cNvSpPr/>
      </dsp:nvSpPr>
      <dsp:spPr>
        <a:xfrm>
          <a:off x="8030" y="163621"/>
          <a:ext cx="2254435" cy="1342790"/>
        </a:xfrm>
        <a:prstGeom prst="roundRect">
          <a:avLst>
            <a:gd name="adj" fmla="val 10000"/>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91440" numCol="1" spcCol="1270" anchor="t" anchorCtr="0">
          <a:noAutofit/>
        </a:bodyPr>
        <a:lstStyle/>
        <a:p>
          <a:pPr marL="0" lvl="0" indent="0" algn="l" defTabSz="1066800">
            <a:lnSpc>
              <a:spcPct val="90000"/>
            </a:lnSpc>
            <a:spcBef>
              <a:spcPct val="0"/>
            </a:spcBef>
            <a:spcAft>
              <a:spcPct val="35000"/>
            </a:spcAft>
            <a:buNone/>
          </a:pPr>
          <a:r>
            <a:rPr lang="en-US" sz="2400" kern="1200">
              <a:latin typeface="Arial"/>
              <a:cs typeface="Arial"/>
            </a:rPr>
            <a:t>Halide IR</a:t>
          </a:r>
          <a:endParaRPr lang="en-US" sz="2400" b="0" i="0" u="none" strike="noStrike" kern="1200" cap="none" baseline="0" noProof="0">
            <a:solidFill>
              <a:srgbClr val="010000"/>
            </a:solidFill>
            <a:latin typeface="Arial"/>
            <a:cs typeface="Arial"/>
          </a:endParaRPr>
        </a:p>
      </dsp:txBody>
      <dsp:txXfrm>
        <a:off x="8030" y="163621"/>
        <a:ext cx="2254435" cy="895193"/>
      </dsp:txXfrm>
    </dsp:sp>
    <dsp:sp modelId="{D6BF914A-182B-F548-B9EF-ADCB6FC3778B}">
      <dsp:nvSpPr>
        <dsp:cNvPr id="0" name=""/>
        <dsp:cNvSpPr/>
      </dsp:nvSpPr>
      <dsp:spPr>
        <a:xfrm>
          <a:off x="469782" y="1058815"/>
          <a:ext cx="2254435" cy="1728000"/>
        </a:xfrm>
        <a:prstGeom prst="roundRect">
          <a:avLst>
            <a:gd name="adj" fmla="val 10000"/>
          </a:avLst>
        </a:prstGeom>
        <a:solidFill>
          <a:schemeClr val="lt1">
            <a:alpha val="90000"/>
            <a:hueOff val="0"/>
            <a:satOff val="0"/>
            <a:lumOff val="0"/>
            <a:alphaOff val="0"/>
          </a:schemeClr>
        </a:solidFill>
        <a:ln w="2642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70688" rIns="170688"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latin typeface="Arial"/>
              <a:cs typeface="Arial"/>
            </a:rPr>
            <a:t>Loop Nest</a:t>
          </a:r>
        </a:p>
      </dsp:txBody>
      <dsp:txXfrm>
        <a:off x="520393" y="1109426"/>
        <a:ext cx="2153213" cy="1626778"/>
      </dsp:txXfrm>
    </dsp:sp>
    <dsp:sp modelId="{9F5C0B68-9CE8-F042-A0A6-3E5E0C1C42BA}">
      <dsp:nvSpPr>
        <dsp:cNvPr id="0" name=""/>
        <dsp:cNvSpPr/>
      </dsp:nvSpPr>
      <dsp:spPr>
        <a:xfrm>
          <a:off x="2604230" y="330573"/>
          <a:ext cx="724540" cy="56128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2604230" y="442831"/>
        <a:ext cx="556153" cy="336773"/>
      </dsp:txXfrm>
    </dsp:sp>
    <dsp:sp modelId="{21F79461-6FE7-4A41-962F-668686EB92EA}">
      <dsp:nvSpPr>
        <dsp:cNvPr id="0" name=""/>
        <dsp:cNvSpPr/>
      </dsp:nvSpPr>
      <dsp:spPr>
        <a:xfrm>
          <a:off x="3629523" y="163621"/>
          <a:ext cx="2254435" cy="1342790"/>
        </a:xfrm>
        <a:prstGeom prst="roundRect">
          <a:avLst>
            <a:gd name="adj" fmla="val 10000"/>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91440" numCol="1" spcCol="1270" anchor="t" anchorCtr="0">
          <a:noAutofit/>
        </a:bodyPr>
        <a:lstStyle/>
        <a:p>
          <a:pPr marL="0" lvl="0" indent="0" algn="l" defTabSz="1066800">
            <a:lnSpc>
              <a:spcPct val="90000"/>
            </a:lnSpc>
            <a:spcBef>
              <a:spcPct val="0"/>
            </a:spcBef>
            <a:spcAft>
              <a:spcPct val="35000"/>
            </a:spcAft>
            <a:buNone/>
          </a:pPr>
          <a:r>
            <a:rPr lang="en-US" sz="2400" kern="1200">
              <a:latin typeface="Arial"/>
              <a:cs typeface="Arial"/>
            </a:rPr>
            <a:t>Core IR </a:t>
          </a:r>
          <a:br>
            <a:rPr lang="en-US" sz="2400" kern="1200">
              <a:latin typeface="Arial"/>
              <a:cs typeface="Arial"/>
            </a:rPr>
          </a:br>
          <a:r>
            <a:rPr lang="en-US" sz="2400" kern="1200">
              <a:latin typeface="Arial"/>
              <a:cs typeface="Arial"/>
            </a:rPr>
            <a:t>before rewrite</a:t>
          </a:r>
        </a:p>
      </dsp:txBody>
      <dsp:txXfrm>
        <a:off x="3629523" y="163621"/>
        <a:ext cx="2254435" cy="895193"/>
      </dsp:txXfrm>
    </dsp:sp>
    <dsp:sp modelId="{6B138F5D-21FD-A442-90E1-418B5E161640}">
      <dsp:nvSpPr>
        <dsp:cNvPr id="0" name=""/>
        <dsp:cNvSpPr/>
      </dsp:nvSpPr>
      <dsp:spPr>
        <a:xfrm>
          <a:off x="3808839" y="1058815"/>
          <a:ext cx="2819307" cy="1728000"/>
        </a:xfrm>
        <a:prstGeom prst="roundRect">
          <a:avLst>
            <a:gd name="adj" fmla="val 10000"/>
          </a:avLst>
        </a:prstGeom>
        <a:solidFill>
          <a:schemeClr val="lt1">
            <a:alpha val="90000"/>
            <a:hueOff val="0"/>
            <a:satOff val="0"/>
            <a:lumOff val="0"/>
            <a:alphaOff val="0"/>
          </a:schemeClr>
        </a:solidFill>
        <a:ln w="2642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70688" rIns="170688"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latin typeface="Arial"/>
              <a:cs typeface="Arial"/>
            </a:rPr>
            <a:t>Virtual unified buffer parameters</a:t>
          </a:r>
        </a:p>
      </dsp:txBody>
      <dsp:txXfrm>
        <a:off x="3859450" y="1109426"/>
        <a:ext cx="2718085" cy="1626778"/>
      </dsp:txXfrm>
    </dsp:sp>
    <dsp:sp modelId="{CBBD3699-4205-0641-B942-4C7A4984A836}">
      <dsp:nvSpPr>
        <dsp:cNvPr id="0" name=""/>
        <dsp:cNvSpPr/>
      </dsp:nvSpPr>
      <dsp:spPr>
        <a:xfrm>
          <a:off x="6296332" y="330573"/>
          <a:ext cx="874231" cy="56128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296332" y="442831"/>
        <a:ext cx="705844" cy="336773"/>
      </dsp:txXfrm>
    </dsp:sp>
    <dsp:sp modelId="{B9F8FD3A-1A84-6B4E-9B96-4469E254A323}">
      <dsp:nvSpPr>
        <dsp:cNvPr id="0" name=""/>
        <dsp:cNvSpPr/>
      </dsp:nvSpPr>
      <dsp:spPr>
        <a:xfrm>
          <a:off x="7533452" y="163621"/>
          <a:ext cx="2254435" cy="1342790"/>
        </a:xfrm>
        <a:prstGeom prst="roundRect">
          <a:avLst>
            <a:gd name="adj" fmla="val 10000"/>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91440" numCol="1" spcCol="1270" anchor="t" anchorCtr="0">
          <a:noAutofit/>
        </a:bodyPr>
        <a:lstStyle/>
        <a:p>
          <a:pPr marL="0" lvl="0" indent="0" algn="l" defTabSz="1066800">
            <a:lnSpc>
              <a:spcPct val="90000"/>
            </a:lnSpc>
            <a:spcBef>
              <a:spcPct val="0"/>
            </a:spcBef>
            <a:spcAft>
              <a:spcPct val="35000"/>
            </a:spcAft>
            <a:buNone/>
          </a:pPr>
          <a:r>
            <a:rPr lang="en-US" sz="2400" kern="1200">
              <a:latin typeface="Arial"/>
              <a:cs typeface="Arial"/>
            </a:rPr>
            <a:t>Core IR</a:t>
          </a:r>
          <a:br>
            <a:rPr lang="en-US" sz="2400" kern="1200">
              <a:latin typeface="Arial"/>
              <a:cs typeface="Arial"/>
            </a:rPr>
          </a:br>
          <a:r>
            <a:rPr lang="en-US" sz="2400" kern="1200">
              <a:latin typeface="Arial"/>
              <a:cs typeface="Arial"/>
            </a:rPr>
            <a:t>after rewrite</a:t>
          </a:r>
        </a:p>
      </dsp:txBody>
      <dsp:txXfrm>
        <a:off x="7533452" y="163621"/>
        <a:ext cx="2254435" cy="895193"/>
      </dsp:txXfrm>
    </dsp:sp>
    <dsp:sp modelId="{1453383A-E5FC-7746-B61A-4413D50E8EF4}">
      <dsp:nvSpPr>
        <dsp:cNvPr id="0" name=""/>
        <dsp:cNvSpPr/>
      </dsp:nvSpPr>
      <dsp:spPr>
        <a:xfrm>
          <a:off x="7737273" y="1058815"/>
          <a:ext cx="2770295" cy="1728000"/>
        </a:xfrm>
        <a:prstGeom prst="roundRect">
          <a:avLst>
            <a:gd name="adj" fmla="val 10000"/>
          </a:avLst>
        </a:prstGeom>
        <a:solidFill>
          <a:schemeClr val="lt1">
            <a:alpha val="90000"/>
            <a:hueOff val="0"/>
            <a:satOff val="0"/>
            <a:lumOff val="0"/>
            <a:alphaOff val="0"/>
          </a:schemeClr>
        </a:solidFill>
        <a:ln w="2642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70688" rIns="170688"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latin typeface="Arial"/>
              <a:cs typeface="Arial"/>
            </a:rPr>
            <a:t>A hardware-aware circuit DAG</a:t>
          </a:r>
        </a:p>
      </dsp:txBody>
      <dsp:txXfrm>
        <a:off x="7787884" y="1109426"/>
        <a:ext cx="2669073" cy="1626778"/>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2D9DEF4-045A-8942-9EFF-4F65B782AE89}"/>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id="{034559F9-9397-854A-BE5E-685BFAC4F8CD}"/>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EF55DCC6-2120-534C-B32D-6356AD8A2A1A}" type="datetimeFigureOut">
              <a:rPr lang="en-US" altLang="en-US"/>
              <a:pPr/>
              <a:t>9/11/19</a:t>
            </a:fld>
            <a:endParaRPr lang="en-US" altLang="en-US"/>
          </a:p>
        </p:txBody>
      </p:sp>
      <p:sp>
        <p:nvSpPr>
          <p:cNvPr id="4" name="Footer Placeholder 3">
            <a:extLst>
              <a:ext uri="{FF2B5EF4-FFF2-40B4-BE49-F238E27FC236}">
                <a16:creationId xmlns:a16="http://schemas.microsoft.com/office/drawing/2014/main" id="{A0DB650C-719C-D849-8CF6-74FBD4F6848E}"/>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a:extLst>
              <a:ext uri="{FF2B5EF4-FFF2-40B4-BE49-F238E27FC236}">
                <a16:creationId xmlns:a16="http://schemas.microsoft.com/office/drawing/2014/main" id="{E1267841-B2E2-3D42-B7AF-D72CD09DF4C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62FAEEE2-FAB5-134E-9507-EA79CAB0D71C}"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handoutMaster>
</file>

<file path=ppt/media/image11.tiff>
</file>

<file path=ppt/media/image12.tiff>
</file>

<file path=ppt/media/image13.png>
</file>

<file path=ppt/media/image14.png>
</file>

<file path=ppt/media/image3.jpe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BF67225-F234-614C-AAC2-2451078C737A}"/>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id="{CC006583-4794-834F-B705-68121EF218B8}"/>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678A075D-4CB3-E14B-B231-EE54F14376E8}" type="datetimeFigureOut">
              <a:rPr lang="en-US" altLang="en-US"/>
              <a:pPr/>
              <a:t>9/11/19</a:t>
            </a:fld>
            <a:endParaRPr lang="en-US" altLang="en-US"/>
          </a:p>
        </p:txBody>
      </p:sp>
      <p:sp>
        <p:nvSpPr>
          <p:cNvPr id="4" name="Slide Image Placeholder 3">
            <a:extLst>
              <a:ext uri="{FF2B5EF4-FFF2-40B4-BE49-F238E27FC236}">
                <a16:creationId xmlns:a16="http://schemas.microsoft.com/office/drawing/2014/main" id="{CB38CF0B-AA34-CB4D-B1E4-4ECD46912435}"/>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2BA91177-C1B7-3941-AA55-607FEA46D3D0}"/>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C8B6EC8-2403-AB47-A694-50BCE0D8D42C}"/>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id="{0BD8F0E7-1933-2746-890E-719B91364EB1}"/>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FD041F97-2B58-E147-B15C-FA7EF2397962}"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ftr="0" dt="0"/>
  <p:notesStyle>
    <a:lvl1pPr algn="l" defTabSz="609585" rtl="0" eaLnBrk="0" fontAlgn="base" hangingPunct="0">
      <a:spcBef>
        <a:spcPct val="30000"/>
      </a:spcBef>
      <a:spcAft>
        <a:spcPct val="0"/>
      </a:spcAft>
      <a:defRPr sz="1600" kern="1200">
        <a:solidFill>
          <a:schemeClr val="tx1"/>
        </a:solidFill>
        <a:latin typeface="+mn-lt"/>
        <a:ea typeface="ＭＳ Ｐゴシック" charset="0"/>
        <a:cs typeface="ＭＳ Ｐゴシック" charset="0"/>
      </a:defRPr>
    </a:lvl1pPr>
    <a:lvl2pPr marL="609585" algn="l" defTabSz="609585" rtl="0" eaLnBrk="0" fontAlgn="base" hangingPunct="0">
      <a:spcBef>
        <a:spcPct val="30000"/>
      </a:spcBef>
      <a:spcAft>
        <a:spcPct val="0"/>
      </a:spcAft>
      <a:defRPr sz="1600" kern="1200">
        <a:solidFill>
          <a:schemeClr val="tx1"/>
        </a:solidFill>
        <a:latin typeface="+mn-lt"/>
        <a:ea typeface="ＭＳ Ｐゴシック" charset="0"/>
        <a:cs typeface="+mn-cs"/>
      </a:defRPr>
    </a:lvl2pPr>
    <a:lvl3pPr marL="1219170" algn="l" defTabSz="609585" rtl="0" eaLnBrk="0" fontAlgn="base" hangingPunct="0">
      <a:spcBef>
        <a:spcPct val="30000"/>
      </a:spcBef>
      <a:spcAft>
        <a:spcPct val="0"/>
      </a:spcAft>
      <a:defRPr sz="1600" kern="1200">
        <a:solidFill>
          <a:schemeClr val="tx1"/>
        </a:solidFill>
        <a:latin typeface="+mn-lt"/>
        <a:ea typeface="ＭＳ Ｐゴシック" charset="0"/>
        <a:cs typeface="+mn-cs"/>
      </a:defRPr>
    </a:lvl3pPr>
    <a:lvl4pPr marL="1828754" algn="l" defTabSz="609585" rtl="0" eaLnBrk="0" fontAlgn="base" hangingPunct="0">
      <a:spcBef>
        <a:spcPct val="30000"/>
      </a:spcBef>
      <a:spcAft>
        <a:spcPct val="0"/>
      </a:spcAft>
      <a:defRPr sz="1600" kern="1200">
        <a:solidFill>
          <a:schemeClr val="tx1"/>
        </a:solidFill>
        <a:latin typeface="+mn-lt"/>
        <a:ea typeface="ＭＳ Ｐゴシック" charset="0"/>
        <a:cs typeface="+mn-cs"/>
      </a:defRPr>
    </a:lvl4pPr>
    <a:lvl5pPr marL="2438339" algn="l" defTabSz="609585" rtl="0" eaLnBrk="0" fontAlgn="base" hangingPunct="0">
      <a:spcBef>
        <a:spcPct val="30000"/>
      </a:spcBef>
      <a:spcAft>
        <a:spcPct val="0"/>
      </a:spcAft>
      <a:defRPr sz="1600" kern="1200">
        <a:solidFill>
          <a:schemeClr val="tx1"/>
        </a:solidFill>
        <a:latin typeface="+mn-lt"/>
        <a:ea typeface="ＭＳ Ｐゴシック" charset="0"/>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D041F97-2B58-E147-B15C-FA7EF2397962}" type="slidenum">
              <a:rPr lang="en-US" altLang="en-US" smtClean="0"/>
              <a:pPr/>
              <a:t>1</a:t>
            </a:fld>
            <a:endParaRPr lang="en-US" altLang="en-US"/>
          </a:p>
        </p:txBody>
      </p:sp>
    </p:spTree>
    <p:extLst>
      <p:ext uri="{BB962C8B-B14F-4D97-AF65-F5344CB8AC3E}">
        <p14:creationId xmlns:p14="http://schemas.microsoft.com/office/powerpoint/2010/main" val="14668293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ＭＳ Ｐゴシック"/>
                <a:cs typeface="Calibri"/>
              </a:rPr>
              <a:t>From the IR with port optimization done</a:t>
            </a:r>
          </a:p>
        </p:txBody>
      </p:sp>
      <p:sp>
        <p:nvSpPr>
          <p:cNvPr id="4" name="Slide Number Placeholder 3"/>
          <p:cNvSpPr>
            <a:spLocks noGrp="1"/>
          </p:cNvSpPr>
          <p:nvPr>
            <p:ph type="sldNum" sz="quarter" idx="5"/>
          </p:nvPr>
        </p:nvSpPr>
        <p:spPr/>
        <p:txBody>
          <a:bodyPr/>
          <a:lstStyle/>
          <a:p>
            <a:fld id="{FD041F97-2B58-E147-B15C-FA7EF2397962}" type="slidenum">
              <a:rPr lang="en-US" altLang="en-US"/>
              <a:pPr/>
              <a:t>16</a:t>
            </a:fld>
            <a:endParaRPr lang="en-US" altLang="en-US"/>
          </a:p>
        </p:txBody>
      </p:sp>
    </p:spTree>
    <p:extLst>
      <p:ext uri="{BB962C8B-B14F-4D97-AF65-F5344CB8AC3E}">
        <p14:creationId xmlns:p14="http://schemas.microsoft.com/office/powerpoint/2010/main" val="16862548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D041F97-2B58-E147-B15C-FA7EF2397962}" type="slidenum">
              <a:rPr lang="en-US" altLang="en-US" smtClean="0"/>
              <a:pPr/>
              <a:t>25</a:t>
            </a:fld>
            <a:endParaRPr lang="en-US" altLang="en-US"/>
          </a:p>
        </p:txBody>
      </p:sp>
    </p:spTree>
    <p:extLst>
      <p:ext uri="{BB962C8B-B14F-4D97-AF65-F5344CB8AC3E}">
        <p14:creationId xmlns:p14="http://schemas.microsoft.com/office/powerpoint/2010/main" val="4110325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unified buffer did not have much resource, on both CGRA(ASIC) and FPGA</a:t>
            </a:r>
          </a:p>
        </p:txBody>
      </p:sp>
      <p:sp>
        <p:nvSpPr>
          <p:cNvPr id="4" name="Slide Number Placeholder 3"/>
          <p:cNvSpPr>
            <a:spLocks noGrp="1"/>
          </p:cNvSpPr>
          <p:nvPr>
            <p:ph type="sldNum" sz="quarter" idx="5"/>
          </p:nvPr>
        </p:nvSpPr>
        <p:spPr/>
        <p:txBody>
          <a:bodyPr/>
          <a:lstStyle/>
          <a:p>
            <a:fld id="{FD041F97-2B58-E147-B15C-FA7EF2397962}" type="slidenum">
              <a:rPr lang="en-US" altLang="en-US" smtClean="0"/>
              <a:pPr/>
              <a:t>26</a:t>
            </a:fld>
            <a:endParaRPr lang="en-US" altLang="en-US"/>
          </a:p>
        </p:txBody>
      </p:sp>
    </p:spTree>
    <p:extLst>
      <p:ext uri="{BB962C8B-B14F-4D97-AF65-F5344CB8AC3E}">
        <p14:creationId xmlns:p14="http://schemas.microsoft.com/office/powerpoint/2010/main" val="4003011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Using unified buffer abstraction also make it possible to create broad range hardware acceleration generator and introduce possible extension in new application areas.</a:t>
            </a:r>
          </a:p>
        </p:txBody>
      </p:sp>
      <p:sp>
        <p:nvSpPr>
          <p:cNvPr id="4" name="Slide Number Placeholder 3"/>
          <p:cNvSpPr>
            <a:spLocks noGrp="1"/>
          </p:cNvSpPr>
          <p:nvPr>
            <p:ph type="sldNum" sz="quarter" idx="5"/>
          </p:nvPr>
        </p:nvSpPr>
        <p:spPr/>
        <p:txBody>
          <a:bodyPr/>
          <a:lstStyle/>
          <a:p>
            <a:fld id="{FD041F97-2B58-E147-B15C-FA7EF2397962}" type="slidenum">
              <a:rPr lang="en-US" altLang="en-US" smtClean="0"/>
              <a:pPr/>
              <a:t>27</a:t>
            </a:fld>
            <a:endParaRPr lang="en-US" altLang="en-US"/>
          </a:p>
        </p:txBody>
      </p:sp>
    </p:spTree>
    <p:extLst>
      <p:ext uri="{BB962C8B-B14F-4D97-AF65-F5344CB8AC3E}">
        <p14:creationId xmlns:p14="http://schemas.microsoft.com/office/powerpoint/2010/main" val="1445825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ＭＳ Ｐゴシック"/>
                <a:cs typeface="Calibri"/>
              </a:rPr>
              <a:t>For mapping to the global buffer, the main thing to keep in mind is that the inner loop of the unified buffer parameters is always going to be some sort of linear access (stride 1).</a:t>
            </a:r>
          </a:p>
          <a:p>
            <a:endParaRPr lang="en-US">
              <a:ea typeface="ＭＳ Ｐゴシック"/>
              <a:cs typeface="Calibri"/>
            </a:endParaRPr>
          </a:p>
          <a:p>
            <a:r>
              <a:rPr lang="en-US">
                <a:ea typeface="ＭＳ Ｐゴシック"/>
                <a:cs typeface="Calibri"/>
              </a:rPr>
              <a:t>Since there's no backpressure coming from the CGRA, we also need some way of specifying if the data needs to be active for 16 cycles and inactive for 240 etc. to synchronize with other input streams.</a:t>
            </a:r>
            <a:endParaRPr lang="en-US">
              <a:cs typeface="Calibri"/>
            </a:endParaRPr>
          </a:p>
          <a:p>
            <a:endParaRPr lang="en-US">
              <a:ea typeface="ＭＳ Ｐゴシック"/>
              <a:cs typeface="Calibri"/>
            </a:endParaRPr>
          </a:p>
          <a:p>
            <a:r>
              <a:rPr lang="en-US">
                <a:ea typeface="ＭＳ Ｐゴシック"/>
                <a:cs typeface="Calibri"/>
              </a:rPr>
              <a:t>After this point we can compute the loop nest on the M3, and issue the innermost linear segments sequentially on the CGRA.</a:t>
            </a:r>
          </a:p>
          <a:p>
            <a:endParaRPr lang="en-US">
              <a:ea typeface="ＭＳ Ｐゴシック"/>
              <a:cs typeface="Calibri"/>
            </a:endParaRPr>
          </a:p>
          <a:p>
            <a:r>
              <a:rPr lang="en-US">
                <a:ea typeface="ＭＳ Ｐゴシック"/>
                <a:cs typeface="Calibri"/>
              </a:rPr>
              <a:t>Address does not increment during invalid period.</a:t>
            </a:r>
          </a:p>
        </p:txBody>
      </p:sp>
      <p:sp>
        <p:nvSpPr>
          <p:cNvPr id="4" name="Slide Number Placeholder 3"/>
          <p:cNvSpPr>
            <a:spLocks noGrp="1"/>
          </p:cNvSpPr>
          <p:nvPr>
            <p:ph type="sldNum" sz="quarter" idx="5"/>
          </p:nvPr>
        </p:nvSpPr>
        <p:spPr/>
        <p:txBody>
          <a:bodyPr/>
          <a:lstStyle/>
          <a:p>
            <a:fld id="{FD041F97-2B58-E147-B15C-FA7EF2397962}" type="slidenum">
              <a:rPr lang="en-US" altLang="en-US"/>
              <a:pPr/>
              <a:t>29</a:t>
            </a:fld>
            <a:endParaRPr lang="en-US" altLang="en-US"/>
          </a:p>
        </p:txBody>
      </p:sp>
    </p:spTree>
    <p:extLst>
      <p:ext uri="{BB962C8B-B14F-4D97-AF65-F5344CB8AC3E}">
        <p14:creationId xmlns:p14="http://schemas.microsoft.com/office/powerpoint/2010/main" val="3076702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744855" lvl="2" indent="-285750">
              <a:buFont typeface="Arial"/>
              <a:buChar char="•"/>
            </a:pPr>
            <a:r>
              <a:rPr lang="en-US" sz="2000" spc="27">
                <a:solidFill>
                  <a:srgbClr val="000000"/>
                </a:solidFill>
                <a:ea typeface="ＭＳ Ｐゴシック"/>
                <a:cs typeface="Calibri"/>
              </a:rPr>
              <a:t>Accelerators generally create </a:t>
            </a:r>
            <a:r>
              <a:rPr lang="en-US" spc="27">
                <a:ea typeface="ＭＳ Ｐゴシック"/>
              </a:rPr>
              <a:t>number of memory units in the design to </a:t>
            </a:r>
            <a:r>
              <a:rPr lang="en-US" sz="2000" spc="27">
                <a:solidFill>
                  <a:srgbClr val="000000"/>
                </a:solidFill>
                <a:ea typeface="ＭＳ Ｐゴシック"/>
                <a:cs typeface="Calibri"/>
              </a:rPr>
              <a:t>exploit parallelism and locality to improve performance and energy efficiency. </a:t>
            </a:r>
            <a:endParaRPr lang="en-US">
              <a:solidFill>
                <a:srgbClr val="000000"/>
              </a:solidFill>
              <a:cs typeface="Calibri"/>
            </a:endParaRPr>
          </a:p>
          <a:p>
            <a:pPr marL="744855" lvl="2" indent="-285750">
              <a:buFont typeface="Arial"/>
              <a:buChar char="•"/>
            </a:pPr>
            <a:r>
              <a:rPr lang="en-US" sz="2000" spc="27">
                <a:solidFill>
                  <a:srgbClr val="000000"/>
                </a:solidFill>
                <a:ea typeface="ＭＳ Ｐゴシック"/>
                <a:cs typeface="Calibri"/>
              </a:rPr>
              <a:t>For most applications the compute hardware works on streams of data, and the memories stream data to this compute or store the data streams that the compute creates.   </a:t>
            </a:r>
            <a:endParaRPr lang="en-US">
              <a:solidFill>
                <a:srgbClr val="000000"/>
              </a:solidFill>
              <a:cs typeface="Calibri"/>
            </a:endParaRPr>
          </a:p>
          <a:p>
            <a:pPr marL="744855" lvl="2" indent="-285750">
              <a:buFont typeface="Arial"/>
              <a:buChar char="•"/>
            </a:pPr>
            <a:r>
              <a:rPr lang="en-US" sz="2000" spc="27">
                <a:solidFill>
                  <a:srgbClr val="000000"/>
                </a:solidFill>
                <a:ea typeface="ＭＳ Ｐゴシック"/>
                <a:cs typeface="Calibri"/>
              </a:rPr>
              <a:t>We call a memory that produces or consumes data streams a push memory, since it pushes the data to the hardware without the hardware asking for it. </a:t>
            </a:r>
            <a:endParaRPr lang="en-US">
              <a:solidFill>
                <a:srgbClr val="000000"/>
              </a:solidFill>
              <a:cs typeface="Calibri"/>
            </a:endParaRPr>
          </a:p>
          <a:p>
            <a:pPr marL="744855" lvl="2" indent="-285750">
              <a:buFont typeface="Arial"/>
              <a:buChar char="•"/>
            </a:pPr>
            <a:r>
              <a:rPr lang="en-US" sz="2000" spc="27">
                <a:solidFill>
                  <a:srgbClr val="000000"/>
                </a:solidFill>
                <a:ea typeface="ＭＳ Ｐゴシック"/>
                <a:cs typeface="Calibri"/>
              </a:rPr>
              <a:t>One can think of a DMA engine as the hardware needed to convert system DRAM into this type of memory.</a:t>
            </a:r>
            <a:endParaRPr lang="en-US" spc="27">
              <a:ea typeface="ＭＳ Ｐゴシック"/>
            </a:endParaRPr>
          </a:p>
          <a:p>
            <a:pPr marL="744855" lvl="2" indent="-285750">
              <a:buFont typeface="Arial"/>
              <a:buChar char="•"/>
            </a:pPr>
            <a:endParaRPr lang="en-US" sz="2000" spc="27">
              <a:ea typeface="ＭＳ Ｐゴシック"/>
            </a:endParaRPr>
          </a:p>
          <a:p>
            <a:pPr marL="744855" lvl="2" indent="-285750">
              <a:buFont typeface="Arial"/>
              <a:buChar char="•"/>
            </a:pPr>
            <a:r>
              <a:rPr lang="en-US" spc="27">
                <a:ea typeface="ＭＳ Ｐゴシック"/>
              </a:rPr>
              <a:t>Receive address from outside</a:t>
            </a:r>
            <a:endParaRPr lang="en-US">
              <a:ea typeface="ＭＳ Ｐゴシック"/>
            </a:endParaRPr>
          </a:p>
          <a:p>
            <a:pPr marL="744855" lvl="2" indent="-285750">
              <a:buFont typeface="Arial"/>
              <a:buChar char="•"/>
            </a:pPr>
            <a:r>
              <a:rPr lang="en-US" spc="27">
                <a:ea typeface="ＭＳ Ｐゴシック"/>
              </a:rPr>
              <a:t>Passively provide data for the address it received</a:t>
            </a:r>
            <a:endParaRPr lang="en-US">
              <a:solidFill>
                <a:srgbClr val="000000"/>
              </a:solidFill>
              <a:ea typeface="ＭＳ Ｐゴシック"/>
              <a:cs typeface="Calibri"/>
            </a:endParaRPr>
          </a:p>
          <a:p>
            <a:pPr marL="459105" lvl="2"/>
            <a:endParaRPr lang="en-US" spc="27">
              <a:solidFill>
                <a:srgbClr val="000000"/>
              </a:solidFill>
              <a:ea typeface="ＭＳ Ｐゴシック"/>
              <a:cs typeface="Calibri"/>
            </a:endParaRPr>
          </a:p>
          <a:p>
            <a:pPr marL="744855" lvl="2" indent="-285750">
              <a:buFont typeface="Arial"/>
              <a:buChar char="•"/>
            </a:pPr>
            <a:r>
              <a:rPr lang="en-US" sz="2000" spc="27">
                <a:solidFill>
                  <a:srgbClr val="000000"/>
                </a:solidFill>
                <a:ea typeface="ＭＳ Ｐゴシック"/>
                <a:cs typeface="Calibri"/>
              </a:rPr>
              <a:t>Actively push data to computation kernel</a:t>
            </a:r>
            <a:endParaRPr lang="en-US">
              <a:solidFill>
                <a:srgbClr val="000000"/>
              </a:solidFill>
              <a:ea typeface="ＭＳ Ｐゴシック"/>
              <a:cs typeface="Calibri"/>
            </a:endParaRPr>
          </a:p>
          <a:p>
            <a:pPr marL="759460" lvl="2" indent="-300355">
              <a:buFont typeface="Wingdings" pitchFamily="2" charset="2"/>
              <a:buChar char="Ø"/>
            </a:pPr>
            <a:endParaRPr lang="en-US" sz="2000" spc="27">
              <a:solidFill>
                <a:srgbClr val="000000"/>
              </a:solidFill>
              <a:ea typeface="ＭＳ Ｐゴシック"/>
              <a:cs typeface="Arial"/>
            </a:endParaRPr>
          </a:p>
          <a:p>
            <a:pPr marL="759460" lvl="2" indent="-300355">
              <a:buFont typeface="Wingdings" pitchFamily="2" charset="2"/>
              <a:buChar char="Ø"/>
            </a:pPr>
            <a:endParaRPr lang="en-US" sz="2000" spc="27">
              <a:solidFill>
                <a:srgbClr val="000000"/>
              </a:solidFill>
              <a:ea typeface="ＭＳ Ｐゴシック"/>
              <a:cs typeface="Calibri"/>
            </a:endParaRPr>
          </a:p>
        </p:txBody>
      </p:sp>
      <p:sp>
        <p:nvSpPr>
          <p:cNvPr id="4" name="Slide Number Placeholder 3"/>
          <p:cNvSpPr>
            <a:spLocks noGrp="1"/>
          </p:cNvSpPr>
          <p:nvPr>
            <p:ph type="sldNum" sz="quarter" idx="5"/>
          </p:nvPr>
        </p:nvSpPr>
        <p:spPr/>
        <p:txBody>
          <a:bodyPr/>
          <a:lstStyle/>
          <a:p>
            <a:fld id="{FD041F97-2B58-E147-B15C-FA7EF2397962}" type="slidenum">
              <a:rPr lang="en-US" altLang="en-US" smtClean="0"/>
              <a:pPr/>
              <a:t>3</a:t>
            </a:fld>
            <a:endParaRPr lang="en-US" altLang="en-US"/>
          </a:p>
        </p:txBody>
      </p:sp>
    </p:spTree>
    <p:extLst>
      <p:ext uri="{BB962C8B-B14F-4D97-AF65-F5344CB8AC3E}">
        <p14:creationId xmlns:p14="http://schemas.microsoft.com/office/powerpoint/2010/main" val="3188690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a:ea typeface="ＭＳ Ｐゴシック"/>
                <a:cs typeface="Calibri"/>
              </a:rPr>
              <a:t>The State of the art approach is to create a specific type of memory for each applications class:</a:t>
            </a:r>
          </a:p>
          <a:p>
            <a:pPr marL="285750" indent="-285750">
              <a:buFont typeface="Arial"/>
              <a:buChar char="•"/>
            </a:pPr>
            <a:r>
              <a:rPr lang="en-US">
                <a:ea typeface="ＭＳ Ｐゴシック"/>
                <a:cs typeface="Calibri"/>
              </a:rPr>
              <a:t>For image processing data is generally streamed in raster scan order.</a:t>
            </a:r>
          </a:p>
          <a:p>
            <a:pPr marL="894715" lvl="1" indent="-285750">
              <a:buFont typeface="Arial"/>
              <a:buChar char="•"/>
            </a:pPr>
            <a:r>
              <a:rPr lang="en-US">
                <a:ea typeface="ＭＳ Ｐゴシック"/>
                <a:cs typeface="Calibri"/>
              </a:rPr>
              <a:t>The most efficient push memory in this case is a "line buffer" which stores a few lines of the image</a:t>
            </a:r>
            <a:endParaRPr lang="en-US">
              <a:cs typeface="Calibri"/>
            </a:endParaRPr>
          </a:p>
          <a:p>
            <a:pPr marL="894715" lvl="1" indent="-285750">
              <a:buFont typeface="Arial"/>
              <a:buChar char="•"/>
            </a:pPr>
            <a:r>
              <a:rPr lang="en-US">
                <a:ea typeface="ＭＳ Ｐゴシック"/>
                <a:cs typeface="Calibri"/>
              </a:rPr>
              <a:t>Accelerators have a pipeline of line buffers separating different computational blocks</a:t>
            </a:r>
            <a:endParaRPr lang="en-US">
              <a:cs typeface="Calibri"/>
            </a:endParaRPr>
          </a:p>
          <a:p>
            <a:pPr marL="894715" lvl="1" indent="-285750">
              <a:buFont typeface="Arial"/>
              <a:buChar char="•"/>
            </a:pPr>
            <a:r>
              <a:rPr lang="en-US">
                <a:ea typeface="ＭＳ Ｐゴシック"/>
                <a:cs typeface="Calibri"/>
              </a:rPr>
              <a:t>This arrangement is called a line buffered pipeline</a:t>
            </a:r>
          </a:p>
          <a:p>
            <a:pPr indent="-285750">
              <a:buFont typeface="Arial"/>
              <a:buChar char="•"/>
            </a:pPr>
            <a:r>
              <a:rPr lang="en-US">
                <a:ea typeface="ＭＳ Ｐゴシック"/>
                <a:cs typeface="Calibri"/>
              </a:rPr>
              <a:t>While DNNs also do image processing</a:t>
            </a:r>
          </a:p>
          <a:p>
            <a:pPr marL="894715" lvl="1" indent="-285750">
              <a:buFont typeface="Arial"/>
              <a:buChar char="•"/>
            </a:pPr>
            <a:r>
              <a:rPr lang="en-US">
                <a:ea typeface="ＭＳ Ｐゴシック"/>
                <a:cs typeface="Calibri"/>
              </a:rPr>
              <a:t>They have larger reuse of image data (they generate many output images from the same inputs)</a:t>
            </a:r>
          </a:p>
          <a:p>
            <a:pPr marL="894715" lvl="1" indent="-285750">
              <a:buFont typeface="Arial"/>
              <a:buChar char="•"/>
            </a:pPr>
            <a:r>
              <a:rPr lang="en-US">
                <a:ea typeface="ＭＳ Ｐゴシック"/>
                <a:cs typeface="Calibri"/>
              </a:rPr>
              <a:t>This requires tiling the images and a multi-level memory system</a:t>
            </a:r>
          </a:p>
          <a:p>
            <a:pPr marL="894715" lvl="1" indent="-285750">
              <a:buFont typeface="Arial"/>
              <a:buChar char="•"/>
            </a:pPr>
            <a:r>
              <a:rPr lang="en-US">
                <a:ea typeface="ＭＳ Ｐゴシック"/>
                <a:cs typeface="Calibri"/>
              </a:rPr>
              <a:t>They still use push memories, but the memories are now a different type, they are double buffered memories</a:t>
            </a:r>
            <a:endParaRPr lang="en-US">
              <a:cs typeface="Calibri"/>
            </a:endParaRPr>
          </a:p>
        </p:txBody>
      </p:sp>
      <p:sp>
        <p:nvSpPr>
          <p:cNvPr id="4" name="Slide Number Placeholder 3"/>
          <p:cNvSpPr>
            <a:spLocks noGrp="1"/>
          </p:cNvSpPr>
          <p:nvPr>
            <p:ph type="sldNum" sz="quarter" idx="5"/>
          </p:nvPr>
        </p:nvSpPr>
        <p:spPr/>
        <p:txBody>
          <a:bodyPr/>
          <a:lstStyle/>
          <a:p>
            <a:fld id="{FD041F97-2B58-E147-B15C-FA7EF2397962}" type="slidenum">
              <a:rPr lang="en-US" altLang="en-US"/>
              <a:pPr/>
              <a:t>4</a:t>
            </a:fld>
            <a:endParaRPr lang="en-US" altLang="en-US"/>
          </a:p>
        </p:txBody>
      </p:sp>
    </p:spTree>
    <p:extLst>
      <p:ext uri="{BB962C8B-B14F-4D97-AF65-F5344CB8AC3E}">
        <p14:creationId xmlns:p14="http://schemas.microsoft.com/office/powerpoint/2010/main" val="1990618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04315" lvl="2" indent="-285750">
              <a:buFont typeface="Arial"/>
              <a:buChar char="•"/>
            </a:pPr>
            <a:r>
              <a:rPr lang="en-US">
                <a:ea typeface="ＭＳ Ｐゴシック"/>
              </a:rPr>
              <a:t>Address is separate, statically known, easy for optimization</a:t>
            </a:r>
            <a:endParaRPr lang="en-US"/>
          </a:p>
          <a:p>
            <a:pPr marL="1504315" lvl="2" indent="-285750">
              <a:buFont typeface="Arial"/>
              <a:buChar char="•"/>
            </a:pPr>
            <a:r>
              <a:rPr lang="en-US">
                <a:ea typeface="ＭＳ Ｐゴシック"/>
              </a:rPr>
              <a:t>Support arbitrary streams (multi-ported memory)</a:t>
            </a:r>
            <a:endParaRPr lang="en-US">
              <a:ea typeface="ＭＳ Ｐゴシック"/>
              <a:cs typeface="Calibri"/>
            </a:endParaRPr>
          </a:p>
        </p:txBody>
      </p:sp>
      <p:sp>
        <p:nvSpPr>
          <p:cNvPr id="4" name="Slide Number Placeholder 3"/>
          <p:cNvSpPr>
            <a:spLocks noGrp="1"/>
          </p:cNvSpPr>
          <p:nvPr>
            <p:ph type="sldNum" sz="quarter" idx="5"/>
          </p:nvPr>
        </p:nvSpPr>
        <p:spPr/>
        <p:txBody>
          <a:bodyPr/>
          <a:lstStyle/>
          <a:p>
            <a:fld id="{FD041F97-2B58-E147-B15C-FA7EF2397962}" type="slidenum">
              <a:rPr lang="en-US" altLang="en-US" smtClean="0"/>
              <a:pPr/>
              <a:t>5</a:t>
            </a:fld>
            <a:endParaRPr lang="en-US" altLang="en-US"/>
          </a:p>
        </p:txBody>
      </p:sp>
    </p:spTree>
    <p:extLst>
      <p:ext uri="{BB962C8B-B14F-4D97-AF65-F5344CB8AC3E}">
        <p14:creationId xmlns:p14="http://schemas.microsoft.com/office/powerpoint/2010/main" val="4294041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ＭＳ Ｐゴシック"/>
                <a:cs typeface="Calibri"/>
              </a:rPr>
              <a:t>Our unified buffer has a number of input streams that feed it, and supply a number of output streams it generates.  It is specified by a small number of parameters. One specifies the logical size of the memory, and then 3 parameters for each stream that specify its characteristics. </a:t>
            </a:r>
            <a:endParaRPr lang="en-US">
              <a:cs typeface="Calibri"/>
            </a:endParaRPr>
          </a:p>
        </p:txBody>
      </p:sp>
      <p:sp>
        <p:nvSpPr>
          <p:cNvPr id="4" name="Slide Number Placeholder 3"/>
          <p:cNvSpPr>
            <a:spLocks noGrp="1"/>
          </p:cNvSpPr>
          <p:nvPr>
            <p:ph type="sldNum" sz="quarter" idx="5"/>
          </p:nvPr>
        </p:nvSpPr>
        <p:spPr/>
        <p:txBody>
          <a:bodyPr/>
          <a:lstStyle/>
          <a:p>
            <a:fld id="{FD041F97-2B58-E147-B15C-FA7EF2397962}" type="slidenum">
              <a:rPr lang="en-US" altLang="en-US"/>
              <a:pPr/>
              <a:t>7</a:t>
            </a:fld>
            <a:endParaRPr lang="en-US" altLang="en-US"/>
          </a:p>
        </p:txBody>
      </p:sp>
    </p:spTree>
    <p:extLst>
      <p:ext uri="{BB962C8B-B14F-4D97-AF65-F5344CB8AC3E}">
        <p14:creationId xmlns:p14="http://schemas.microsoft.com/office/powerpoint/2010/main" val="36103335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ＭＳ Ｐゴシック"/>
                <a:cs typeface="Calibri"/>
              </a:rPr>
              <a:t>Showing the lake rewrite rule transform the IR from halide application level to hardware</a:t>
            </a:r>
            <a:endParaRPr lang="en-US">
              <a:cs typeface="Calibri"/>
            </a:endParaRPr>
          </a:p>
        </p:txBody>
      </p:sp>
      <p:sp>
        <p:nvSpPr>
          <p:cNvPr id="4" name="Slide Number Placeholder 3"/>
          <p:cNvSpPr>
            <a:spLocks noGrp="1"/>
          </p:cNvSpPr>
          <p:nvPr>
            <p:ph type="sldNum" sz="quarter" idx="5"/>
          </p:nvPr>
        </p:nvSpPr>
        <p:spPr/>
        <p:txBody>
          <a:bodyPr/>
          <a:lstStyle/>
          <a:p>
            <a:fld id="{FD041F97-2B58-E147-B15C-FA7EF2397962}" type="slidenum">
              <a:rPr lang="en-US" altLang="en-US"/>
              <a:pPr/>
              <a:t>12</a:t>
            </a:fld>
            <a:endParaRPr lang="en-US" altLang="en-US"/>
          </a:p>
        </p:txBody>
      </p:sp>
    </p:spTree>
    <p:extLst>
      <p:ext uri="{BB962C8B-B14F-4D97-AF65-F5344CB8AC3E}">
        <p14:creationId xmlns:p14="http://schemas.microsoft.com/office/powerpoint/2010/main" val="34818357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0" i="0" kern="1200">
                <a:solidFill>
                  <a:schemeClr val="tx1"/>
                </a:solidFill>
                <a:effectLst/>
                <a:latin typeface="+mn-lt"/>
                <a:ea typeface="ＭＳ Ｐゴシック" charset="0"/>
                <a:cs typeface="ＭＳ Ｐゴシック" charset="0"/>
              </a:rPr>
              <a:t>The second step uses a set of rewrite rules which take the abstract unified buffer parameters generated from the application and </a:t>
            </a:r>
          </a:p>
          <a:p>
            <a:r>
              <a:rPr lang="en-US" sz="1600" b="0" i="0" kern="1200">
                <a:solidFill>
                  <a:schemeClr val="tx1"/>
                </a:solidFill>
                <a:effectLst/>
                <a:latin typeface="+mn-lt"/>
                <a:ea typeface="ＭＳ Ｐゴシック" charset="0"/>
                <a:cs typeface="ＭＳ Ｐゴシック" charset="0"/>
              </a:rPr>
              <a:t>recursively break these memories into a set of simpler unified buffers (and some additional logic) until the resulting buffers can be mapped on the hardware created in step one</a:t>
            </a:r>
          </a:p>
          <a:p>
            <a:endParaRPr lang="en-US"/>
          </a:p>
        </p:txBody>
      </p:sp>
      <p:sp>
        <p:nvSpPr>
          <p:cNvPr id="4" name="Slide Number Placeholder 3"/>
          <p:cNvSpPr>
            <a:spLocks noGrp="1"/>
          </p:cNvSpPr>
          <p:nvPr>
            <p:ph type="sldNum" sz="quarter" idx="5"/>
          </p:nvPr>
        </p:nvSpPr>
        <p:spPr/>
        <p:txBody>
          <a:bodyPr/>
          <a:lstStyle/>
          <a:p>
            <a:fld id="{FD041F97-2B58-E147-B15C-FA7EF2397962}" type="slidenum">
              <a:rPr lang="en-US" altLang="en-US" smtClean="0"/>
              <a:pPr/>
              <a:t>13</a:t>
            </a:fld>
            <a:endParaRPr lang="en-US" altLang="en-US"/>
          </a:p>
        </p:txBody>
      </p:sp>
    </p:spTree>
    <p:extLst>
      <p:ext uri="{BB962C8B-B14F-4D97-AF65-F5344CB8AC3E}">
        <p14:creationId xmlns:p14="http://schemas.microsoft.com/office/powerpoint/2010/main" val="1702447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will flatten the high dim loop nest access into a compact access pattern shown in the following form. </a:t>
            </a:r>
          </a:p>
        </p:txBody>
      </p:sp>
      <p:sp>
        <p:nvSpPr>
          <p:cNvPr id="4" name="Slide Number Placeholder 3"/>
          <p:cNvSpPr>
            <a:spLocks noGrp="1"/>
          </p:cNvSpPr>
          <p:nvPr>
            <p:ph type="sldNum" sz="quarter" idx="5"/>
          </p:nvPr>
        </p:nvSpPr>
        <p:spPr/>
        <p:txBody>
          <a:bodyPr/>
          <a:lstStyle/>
          <a:p>
            <a:fld id="{FD041F97-2B58-E147-B15C-FA7EF2397962}" type="slidenum">
              <a:rPr lang="en-US" altLang="en-US" smtClean="0"/>
              <a:pPr/>
              <a:t>14</a:t>
            </a:fld>
            <a:endParaRPr lang="en-US" altLang="en-US"/>
          </a:p>
        </p:txBody>
      </p:sp>
    </p:spTree>
    <p:extLst>
      <p:ext uri="{BB962C8B-B14F-4D97-AF65-F5344CB8AC3E}">
        <p14:creationId xmlns:p14="http://schemas.microsoft.com/office/powerpoint/2010/main" val="14054692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0" i="0" kern="1200">
                <a:solidFill>
                  <a:schemeClr val="tx1"/>
                </a:solidFill>
                <a:effectLst/>
                <a:latin typeface="+mn-lt"/>
                <a:ea typeface="ＭＳ Ｐゴシック" charset="0"/>
                <a:cs typeface="ＭＳ Ｐゴシック" charset="0"/>
              </a:rPr>
              <a:t>knowing the access pattern for a buffer allows us to sim-</a:t>
            </a:r>
          </a:p>
          <a:p>
            <a:r>
              <a:rPr lang="en-US" sz="1600" b="0" i="0" kern="1200" err="1">
                <a:solidFill>
                  <a:schemeClr val="tx1"/>
                </a:solidFill>
                <a:effectLst/>
                <a:latin typeface="+mn-lt"/>
                <a:ea typeface="ＭＳ Ｐゴシック" charset="0"/>
                <a:cs typeface="ＭＳ Ｐゴシック" charset="0"/>
              </a:rPr>
              <a:t>plify</a:t>
            </a:r>
            <a:r>
              <a:rPr lang="en-US" sz="1600" b="0" i="0" kern="1200">
                <a:solidFill>
                  <a:schemeClr val="tx1"/>
                </a:solidFill>
                <a:effectLst/>
                <a:latin typeface="+mn-lt"/>
                <a:ea typeface="ＭＳ Ｐゴシック" charset="0"/>
                <a:cs typeface="ＭＳ Ｐゴシック" charset="0"/>
              </a:rPr>
              <a:t> and decompose that buffer. We can reduce the required</a:t>
            </a:r>
          </a:p>
          <a:p>
            <a:r>
              <a:rPr lang="en-US" sz="1600" b="0" i="0" kern="1200">
                <a:solidFill>
                  <a:schemeClr val="tx1"/>
                </a:solidFill>
                <a:effectLst/>
                <a:latin typeface="+mn-lt"/>
                <a:ea typeface="ＭＳ Ｐゴシック" charset="0"/>
                <a:cs typeface="ＭＳ Ｐゴシック" charset="0"/>
              </a:rPr>
              <a:t>memory bandwidth if we fetch the same data multiple times</a:t>
            </a:r>
          </a:p>
          <a:p>
            <a:r>
              <a:rPr lang="en-US" sz="1600" b="0" i="0" kern="1200">
                <a:solidFill>
                  <a:schemeClr val="tx1"/>
                </a:solidFill>
                <a:effectLst/>
                <a:latin typeface="+mn-lt"/>
                <a:ea typeface="ＭＳ Ｐゴシック" charset="0"/>
                <a:cs typeface="ＭＳ Ｐゴシック" charset="0"/>
              </a:rPr>
              <a:t>during the access pattern.</a:t>
            </a:r>
          </a:p>
          <a:p>
            <a:endParaRPr lang="en-US"/>
          </a:p>
        </p:txBody>
      </p:sp>
      <p:sp>
        <p:nvSpPr>
          <p:cNvPr id="4" name="Slide Number Placeholder 3"/>
          <p:cNvSpPr>
            <a:spLocks noGrp="1"/>
          </p:cNvSpPr>
          <p:nvPr>
            <p:ph type="sldNum" sz="quarter" idx="5"/>
          </p:nvPr>
        </p:nvSpPr>
        <p:spPr/>
        <p:txBody>
          <a:bodyPr/>
          <a:lstStyle/>
          <a:p>
            <a:fld id="{FD041F97-2B58-E147-B15C-FA7EF2397962}" type="slidenum">
              <a:rPr lang="en-US" altLang="en-US" smtClean="0"/>
              <a:pPr/>
              <a:t>15</a:t>
            </a:fld>
            <a:endParaRPr lang="en-US" altLang="en-US"/>
          </a:p>
        </p:txBody>
      </p:sp>
    </p:spTree>
    <p:extLst>
      <p:ext uri="{BB962C8B-B14F-4D97-AF65-F5344CB8AC3E}">
        <p14:creationId xmlns:p14="http://schemas.microsoft.com/office/powerpoint/2010/main" val="19353685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44A80C4-4485-324C-B89B-FF7B3F696C77}"/>
              </a:ext>
            </a:extLst>
          </p:cNvPr>
          <p:cNvSpPr>
            <a:spLocks noChangeArrowheads="1"/>
          </p:cNvSpPr>
          <p:nvPr/>
        </p:nvSpPr>
        <p:spPr bwMode="auto">
          <a:xfrm>
            <a:off x="1" y="6409267"/>
            <a:ext cx="12206817" cy="457200"/>
          </a:xfrm>
          <a:prstGeom prst="rect">
            <a:avLst/>
          </a:prstGeom>
          <a:solidFill>
            <a:srgbClr val="8C1515"/>
          </a:solidFill>
          <a:ln w="9525">
            <a:solidFill>
              <a:srgbClr val="8C1515"/>
            </a:solidFill>
            <a:miter lim="800000"/>
            <a:headEnd/>
            <a:tailEnd/>
          </a:ln>
          <a:effectLst>
            <a:outerShdw blurRad="38100" dist="25401" dir="2700000" algn="br" rotWithShape="0">
              <a:srgbClr val="808080">
                <a:alpha val="59999"/>
              </a:srgbClr>
            </a:outerShdw>
          </a:effectLst>
        </p:spPr>
        <p:txBody>
          <a:bodyPr anchor="ctr"/>
          <a:lstStyle/>
          <a:p>
            <a:pPr algn="ctr" fontAlgn="auto">
              <a:spcBef>
                <a:spcPts val="0"/>
              </a:spcBef>
              <a:spcAft>
                <a:spcPts val="0"/>
              </a:spcAft>
              <a:defRPr/>
            </a:pPr>
            <a:endParaRPr lang="en-US">
              <a:solidFill>
                <a:schemeClr val="lt1"/>
              </a:solidFill>
              <a:latin typeface="Arial"/>
              <a:ea typeface="+mn-ea"/>
            </a:endParaRPr>
          </a:p>
        </p:txBody>
      </p:sp>
      <p:pic>
        <p:nvPicPr>
          <p:cNvPr id="6" name="Picture 14" title="Stanford University">
            <a:extLst>
              <a:ext uri="{FF2B5EF4-FFF2-40B4-BE49-F238E27FC236}">
                <a16:creationId xmlns:a16="http://schemas.microsoft.com/office/drawing/2014/main" id="{52DEE350-2351-A048-82A7-4C04975306E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541934" y="6510867"/>
            <a:ext cx="2061633" cy="2518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609600" y="2390023"/>
            <a:ext cx="10972800" cy="824631"/>
          </a:xfrm>
          <a:prstGeom prst="rect">
            <a:avLst/>
          </a:prstGeom>
        </p:spPr>
        <p:txBody>
          <a:bodyPr>
            <a:noAutofit/>
          </a:bodyPr>
          <a:lstStyle>
            <a:lvl1pPr algn="ctr">
              <a:defRPr sz="4800">
                <a:solidFill>
                  <a:schemeClr val="tx1"/>
                </a:solidFill>
              </a:defRPr>
            </a:lvl1pPr>
          </a:lstStyle>
          <a:p>
            <a:r>
              <a:rPr lang="en-US"/>
              <a:t>Click to edit Master title style</a:t>
            </a:r>
          </a:p>
        </p:txBody>
      </p:sp>
      <p:sp>
        <p:nvSpPr>
          <p:cNvPr id="12" name="Text Placeholder 33"/>
          <p:cNvSpPr>
            <a:spLocks noGrp="1"/>
          </p:cNvSpPr>
          <p:nvPr>
            <p:ph type="body" sz="quarter" idx="18"/>
          </p:nvPr>
        </p:nvSpPr>
        <p:spPr>
          <a:xfrm>
            <a:off x="2137834" y="4798696"/>
            <a:ext cx="8079317" cy="274320"/>
          </a:xfrm>
          <a:prstGeom prst="rect">
            <a:avLst/>
          </a:prstGeom>
        </p:spPr>
        <p:txBody>
          <a:bodyPr wrap="none" anchor="ctr" anchorCtr="1">
            <a:noAutofit/>
          </a:bodyPr>
          <a:lstStyle>
            <a:lvl1pPr algn="ctr">
              <a:buNone/>
              <a:defRPr sz="2400" cap="none" spc="0" baseline="0">
                <a:solidFill>
                  <a:schemeClr val="tx1">
                    <a:lumMod val="65000"/>
                    <a:lumOff val="35000"/>
                  </a:schemeClr>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13" name="Subtitle 2"/>
          <p:cNvSpPr>
            <a:spLocks noGrp="1"/>
          </p:cNvSpPr>
          <p:nvPr>
            <p:ph type="subTitle" idx="1"/>
          </p:nvPr>
        </p:nvSpPr>
        <p:spPr>
          <a:xfrm>
            <a:off x="609600" y="3214654"/>
            <a:ext cx="10972800" cy="615863"/>
          </a:xfrm>
          <a:prstGeom prst="rect">
            <a:avLst/>
          </a:prstGeom>
        </p:spPr>
        <p:txBody>
          <a:bodyPr>
            <a:noAutofit/>
          </a:bodyPr>
          <a:lstStyle>
            <a:lvl1pPr marL="0" indent="0" algn="ctr">
              <a:buNone/>
              <a:defRPr sz="2800" cap="small" spc="400">
                <a:solidFill>
                  <a:srgbClr val="A4001D"/>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950546351"/>
      </p:ext>
    </p:extLst>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5" name="Picture 9" descr="SUSig_White.eps">
            <a:extLst>
              <a:ext uri="{FF2B5EF4-FFF2-40B4-BE49-F238E27FC236}">
                <a16:creationId xmlns:a16="http://schemas.microsoft.com/office/drawing/2014/main" id="{52CE3682-0846-9245-BAAF-FD594B55263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13800" y="6415618"/>
            <a:ext cx="2728384" cy="249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91E418A8-5335-ED46-B8A6-D818E27E1D81}"/>
              </a:ext>
            </a:extLst>
          </p:cNvPr>
          <p:cNvSpPr>
            <a:spLocks noChangeArrowheads="1"/>
          </p:cNvSpPr>
          <p:nvPr/>
        </p:nvSpPr>
        <p:spPr bwMode="auto">
          <a:xfrm>
            <a:off x="1" y="6409267"/>
            <a:ext cx="12206817" cy="457200"/>
          </a:xfrm>
          <a:prstGeom prst="rect">
            <a:avLst/>
          </a:prstGeom>
          <a:solidFill>
            <a:schemeClr val="bg2"/>
          </a:solidFill>
          <a:ln w="9525">
            <a:solidFill>
              <a:schemeClr val="accent1"/>
            </a:solidFill>
            <a:miter lim="800000"/>
            <a:headEnd/>
            <a:tailEnd/>
          </a:ln>
          <a:effectLst>
            <a:outerShdw blurRad="38100" dist="25401" dir="2700000" algn="br" rotWithShape="0">
              <a:srgbClr val="808080">
                <a:alpha val="59999"/>
              </a:srgbClr>
            </a:outerShdw>
          </a:effectLst>
        </p:spPr>
        <p:txBody>
          <a:bodyPr anchor="ctr"/>
          <a:lstStyle/>
          <a:p>
            <a:pPr algn="ctr" fontAlgn="auto">
              <a:spcBef>
                <a:spcPts val="0"/>
              </a:spcBef>
              <a:spcAft>
                <a:spcPts val="0"/>
              </a:spcAft>
              <a:defRPr/>
            </a:pPr>
            <a:endParaRPr lang="en-US">
              <a:solidFill>
                <a:schemeClr val="lt1"/>
              </a:solidFill>
              <a:latin typeface="Arial"/>
              <a:ea typeface="+mn-ea"/>
            </a:endParaRPr>
          </a:p>
        </p:txBody>
      </p:sp>
      <p:pic>
        <p:nvPicPr>
          <p:cNvPr id="7" name="Picture 14" title="Stanford University">
            <a:extLst>
              <a:ext uri="{FF2B5EF4-FFF2-40B4-BE49-F238E27FC236}">
                <a16:creationId xmlns:a16="http://schemas.microsoft.com/office/drawing/2014/main" id="{38E884C7-E338-C149-9EEC-D9536B96630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541934" y="6510867"/>
            <a:ext cx="2061633" cy="2518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609600" y="2400741"/>
            <a:ext cx="10972800" cy="824631"/>
          </a:xfrm>
          <a:prstGeom prst="rect">
            <a:avLst/>
          </a:prstGeom>
        </p:spPr>
        <p:txBody>
          <a:bodyPr>
            <a:noAutofit/>
          </a:bodyPr>
          <a:lstStyle>
            <a:lvl1pPr algn="ctr">
              <a:defRPr sz="4800">
                <a:solidFill>
                  <a:schemeClr val="tx1"/>
                </a:solidFill>
              </a:defRPr>
            </a:lvl1pPr>
          </a:lstStyle>
          <a:p>
            <a:r>
              <a:rPr lang="en-US"/>
              <a:t>Click to edit Master title style</a:t>
            </a:r>
          </a:p>
        </p:txBody>
      </p:sp>
      <p:sp>
        <p:nvSpPr>
          <p:cNvPr id="12" name="Text Placeholder 33"/>
          <p:cNvSpPr>
            <a:spLocks noGrp="1"/>
          </p:cNvSpPr>
          <p:nvPr>
            <p:ph type="body" sz="quarter" idx="18"/>
          </p:nvPr>
        </p:nvSpPr>
        <p:spPr>
          <a:xfrm>
            <a:off x="2137834" y="4798696"/>
            <a:ext cx="8079317" cy="274320"/>
          </a:xfrm>
          <a:prstGeom prst="rect">
            <a:avLst/>
          </a:prstGeom>
        </p:spPr>
        <p:txBody>
          <a:bodyPr wrap="none" anchor="ctr" anchorCtr="1">
            <a:noAutofit/>
          </a:bodyPr>
          <a:lstStyle>
            <a:lvl1pPr algn="ctr">
              <a:buNone/>
              <a:defRPr sz="2400" cap="none" spc="0" baseline="0">
                <a:solidFill>
                  <a:schemeClr val="tx1">
                    <a:lumMod val="65000"/>
                    <a:lumOff val="35000"/>
                  </a:schemeClr>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13" name="Subtitle 2"/>
          <p:cNvSpPr>
            <a:spLocks noGrp="1"/>
          </p:cNvSpPr>
          <p:nvPr>
            <p:ph type="subTitle" idx="1"/>
          </p:nvPr>
        </p:nvSpPr>
        <p:spPr>
          <a:xfrm>
            <a:off x="609600" y="3225371"/>
            <a:ext cx="10972800" cy="615863"/>
          </a:xfrm>
          <a:prstGeom prst="rect">
            <a:avLst/>
          </a:prstGeom>
        </p:spPr>
        <p:txBody>
          <a:bodyPr>
            <a:noAutofit/>
          </a:bodyPr>
          <a:lstStyle>
            <a:lvl1pPr marL="0" indent="0" algn="ctr">
              <a:buNone/>
              <a:defRPr sz="2800" cap="small" spc="400">
                <a:solidFill>
                  <a:srgbClr val="A4001D"/>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767451255"/>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64E24B6-9CB3-2441-B7B6-48B044981899}"/>
              </a:ext>
            </a:extLst>
          </p:cNvPr>
          <p:cNvSpPr>
            <a:spLocks noChangeArrowheads="1"/>
          </p:cNvSpPr>
          <p:nvPr/>
        </p:nvSpPr>
        <p:spPr bwMode="auto">
          <a:xfrm>
            <a:off x="1" y="6409267"/>
            <a:ext cx="12206817" cy="457200"/>
          </a:xfrm>
          <a:prstGeom prst="rect">
            <a:avLst/>
          </a:prstGeom>
          <a:solidFill>
            <a:schemeClr val="bg2"/>
          </a:solidFill>
          <a:ln w="9525">
            <a:solidFill>
              <a:schemeClr val="accent1"/>
            </a:solidFill>
            <a:miter lim="800000"/>
            <a:headEnd/>
            <a:tailEnd/>
          </a:ln>
          <a:effectLst>
            <a:outerShdw blurRad="38100" dist="25401" dir="2700000" algn="br" rotWithShape="0">
              <a:srgbClr val="808080">
                <a:alpha val="59999"/>
              </a:srgbClr>
            </a:outerShdw>
          </a:effectLst>
        </p:spPr>
        <p:txBody>
          <a:bodyPr anchor="ctr"/>
          <a:lstStyle/>
          <a:p>
            <a:pPr algn="ctr" fontAlgn="auto">
              <a:spcBef>
                <a:spcPts val="0"/>
              </a:spcBef>
              <a:spcAft>
                <a:spcPts val="0"/>
              </a:spcAft>
              <a:defRPr/>
            </a:pPr>
            <a:endParaRPr lang="en-US">
              <a:solidFill>
                <a:schemeClr val="lt1"/>
              </a:solidFill>
              <a:latin typeface="Arial"/>
              <a:ea typeface="+mn-ea"/>
            </a:endParaRPr>
          </a:p>
        </p:txBody>
      </p:sp>
      <p:pic>
        <p:nvPicPr>
          <p:cNvPr id="7" name="Picture 14" title="Stanford University">
            <a:extLst>
              <a:ext uri="{FF2B5EF4-FFF2-40B4-BE49-F238E27FC236}">
                <a16:creationId xmlns:a16="http://schemas.microsoft.com/office/drawing/2014/main" id="{D87EA7D1-9994-CB40-98C6-FCAB0472B14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541934" y="6510867"/>
            <a:ext cx="2061633" cy="2518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itle 1"/>
          <p:cNvSpPr>
            <a:spLocks noGrp="1"/>
          </p:cNvSpPr>
          <p:nvPr>
            <p:ph type="title"/>
          </p:nvPr>
        </p:nvSpPr>
        <p:spPr>
          <a:xfrm>
            <a:off x="2137837" y="2051687"/>
            <a:ext cx="3939116" cy="1234440"/>
          </a:xfrm>
          <a:prstGeom prst="rect">
            <a:avLst/>
          </a:prstGeom>
        </p:spPr>
        <p:txBody>
          <a:bodyPr/>
          <a:lstStyle>
            <a:lvl1pPr algn="r">
              <a:defRPr sz="2667" b="1">
                <a:solidFill>
                  <a:schemeClr val="tx1"/>
                </a:solidFill>
              </a:defRPr>
            </a:lvl1pPr>
          </a:lstStyle>
          <a:p>
            <a:r>
              <a:rPr lang="en-US"/>
              <a:t>Click to edit Master title style</a:t>
            </a:r>
          </a:p>
        </p:txBody>
      </p:sp>
      <p:sp>
        <p:nvSpPr>
          <p:cNvPr id="13" name="Text Placeholder 3"/>
          <p:cNvSpPr>
            <a:spLocks noGrp="1"/>
          </p:cNvSpPr>
          <p:nvPr>
            <p:ph type="body" sz="half" idx="2"/>
          </p:nvPr>
        </p:nvSpPr>
        <p:spPr>
          <a:xfrm>
            <a:off x="2137837" y="3429000"/>
            <a:ext cx="3939116" cy="1243967"/>
          </a:xfrm>
          <a:prstGeom prst="rect">
            <a:avLst/>
          </a:prstGeom>
        </p:spPr>
        <p:txBody>
          <a:bodyPr/>
          <a:lstStyle>
            <a:lvl1pPr marL="0" indent="0" algn="r">
              <a:buNone/>
              <a:defRPr sz="1600" cap="all" spc="400">
                <a:solidFill>
                  <a:srgbClr val="A4001D"/>
                </a:solidFill>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6" name="Picture Placeholder 16"/>
          <p:cNvSpPr>
            <a:spLocks noGrp="1"/>
          </p:cNvSpPr>
          <p:nvPr>
            <p:ph type="pic" sz="quarter" idx="13"/>
          </p:nvPr>
        </p:nvSpPr>
        <p:spPr>
          <a:xfrm>
            <a:off x="6220883" y="2046816"/>
            <a:ext cx="2601384" cy="2601384"/>
          </a:xfrm>
          <a:prstGeom prst="rect">
            <a:avLst/>
          </a:prstGeom>
          <a:blipFill rotWithShape="1">
            <a:blip r:embed="rId3"/>
            <a:stretch>
              <a:fillRect/>
            </a:stretch>
          </a:blipFill>
          <a:effectLst>
            <a:outerShdw blurRad="50800" dist="25400" dir="2700000" algn="tl" rotWithShape="0">
              <a:prstClr val="black">
                <a:alpha val="36000"/>
              </a:prstClr>
            </a:outerShdw>
          </a:effectLst>
        </p:spPr>
        <p:style>
          <a:lnRef idx="3">
            <a:schemeClr val="lt1"/>
          </a:lnRef>
          <a:fillRef idx="1">
            <a:schemeClr val="accent5"/>
          </a:fillRef>
          <a:effectRef idx="1">
            <a:schemeClr val="accent5"/>
          </a:effectRef>
          <a:fontRef idx="none"/>
        </p:style>
        <p:txBody>
          <a:bodyPr/>
          <a:lstStyle>
            <a:lvl1pPr>
              <a:defRPr lang="en-US" sz="1600" dirty="0"/>
            </a:lvl1pPr>
          </a:lstStyle>
          <a:p>
            <a:pPr lvl="0"/>
            <a:r>
              <a:rPr lang="en-US" noProof="0"/>
              <a:t>Click icon to add picture</a:t>
            </a:r>
          </a:p>
        </p:txBody>
      </p:sp>
    </p:spTree>
    <p:extLst>
      <p:ext uri="{BB962C8B-B14F-4D97-AF65-F5344CB8AC3E}">
        <p14:creationId xmlns:p14="http://schemas.microsoft.com/office/powerpoint/2010/main" val="3277653533"/>
      </p:ext>
    </p:extLst>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7" name="Content Placeholder 6"/>
          <p:cNvSpPr>
            <a:spLocks noGrp="1"/>
          </p:cNvSpPr>
          <p:nvPr>
            <p:ph sz="quarter" idx="10"/>
          </p:nvPr>
        </p:nvSpPr>
        <p:spPr>
          <a:xfrm>
            <a:off x="1274237" y="1211580"/>
            <a:ext cx="10267951" cy="5012056"/>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16681229"/>
      </p:ext>
    </p:extLst>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Slide Number Placeholder 22">
            <a:extLst>
              <a:ext uri="{FF2B5EF4-FFF2-40B4-BE49-F238E27FC236}">
                <a16:creationId xmlns:a16="http://schemas.microsoft.com/office/drawing/2014/main" id="{DAFBF58A-E5D8-0840-9B47-FAFB0B8D3627}"/>
              </a:ext>
            </a:extLst>
          </p:cNvPr>
          <p:cNvSpPr txBox="1">
            <a:spLocks/>
          </p:cNvSpPr>
          <p:nvPr/>
        </p:nvSpPr>
        <p:spPr>
          <a:xfrm>
            <a:off x="80433" y="10584"/>
            <a:ext cx="609600" cy="609600"/>
          </a:xfrm>
          <a:prstGeom prst="rect">
            <a:avLst/>
          </a:prstGeom>
        </p:spPr>
        <p:txBody>
          <a:bodyPr wrap="none" lIns="60960" tIns="0" rIns="60960" bIns="0" anchor="ctr" anchorCtr="1"/>
          <a:lstStyle>
            <a:lvl1pPr eaLnBrk="0" hangingPunct="0">
              <a:defRPr sz="2400">
                <a:solidFill>
                  <a:schemeClr val="tx1"/>
                </a:solidFill>
                <a:latin typeface="Source Sans Pro"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Source Sans Pro"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Source Sans Pro"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Source Sans Pro"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Source Sans Pro"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Source Sans Pro"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Source Sans Pro"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Source Sans Pro"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Source Sans Pro" panose="020F0502020204030204" pitchFamily="34" charset="0"/>
                <a:ea typeface="ＭＳ Ｐゴシック" panose="020B0600070205080204" pitchFamily="34" charset="-128"/>
              </a:defRPr>
            </a:lvl9pPr>
          </a:lstStyle>
          <a:p>
            <a:pPr algn="ctr" eaLnBrk="1" hangingPunct="1"/>
            <a:fld id="{47F34679-925A-3F4B-BD61-E96A095287BF}" type="slidenum">
              <a:rPr lang="en-US" altLang="en-US" sz="1333">
                <a:solidFill>
                  <a:srgbClr val="7F7F7F"/>
                </a:solidFill>
                <a:latin typeface="Arial" panose="020B0604020202020204" pitchFamily="34" charset="0"/>
              </a:rPr>
              <a:pPr algn="ctr" eaLnBrk="1" hangingPunct="1"/>
              <a:t>‹#›</a:t>
            </a:fld>
            <a:endParaRPr lang="en-US" altLang="en-US" sz="1333">
              <a:solidFill>
                <a:srgbClr val="7F7F7F"/>
              </a:solidFill>
              <a:latin typeface="Arial" panose="020B0604020202020204" pitchFamily="34" charset="0"/>
            </a:endParaRPr>
          </a:p>
        </p:txBody>
      </p:sp>
      <p:sp>
        <p:nvSpPr>
          <p:cNvPr id="7"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14" name="Content Placeholder 13"/>
          <p:cNvSpPr>
            <a:spLocks noGrp="1"/>
          </p:cNvSpPr>
          <p:nvPr>
            <p:ph sz="quarter" idx="10"/>
          </p:nvPr>
        </p:nvSpPr>
        <p:spPr>
          <a:xfrm>
            <a:off x="1265770" y="1211580"/>
            <a:ext cx="5050367" cy="5012056"/>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15"/>
          <p:cNvSpPr>
            <a:spLocks noGrp="1"/>
          </p:cNvSpPr>
          <p:nvPr>
            <p:ph sz="quarter" idx="11"/>
          </p:nvPr>
        </p:nvSpPr>
        <p:spPr>
          <a:xfrm>
            <a:off x="6502400" y="1211580"/>
            <a:ext cx="5039784" cy="5012056"/>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03009802"/>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Horizontal">
    <p:spTree>
      <p:nvGrpSpPr>
        <p:cNvPr id="1" name=""/>
        <p:cNvGrpSpPr/>
        <p:nvPr/>
      </p:nvGrpSpPr>
      <p:grpSpPr>
        <a:xfrm>
          <a:off x="0" y="0"/>
          <a:ext cx="0" cy="0"/>
          <a:chOff x="0" y="0"/>
          <a:chExt cx="0" cy="0"/>
        </a:xfrm>
      </p:grpSpPr>
      <p:sp>
        <p:nvSpPr>
          <p:cNvPr id="7"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12" name="Content Placeholder 11"/>
          <p:cNvSpPr>
            <a:spLocks noGrp="1"/>
          </p:cNvSpPr>
          <p:nvPr>
            <p:ph sz="quarter" idx="10"/>
          </p:nvPr>
        </p:nvSpPr>
        <p:spPr>
          <a:xfrm>
            <a:off x="1265036" y="1211581"/>
            <a:ext cx="10277149" cy="2422143"/>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13"/>
          <p:cNvSpPr>
            <a:spLocks noGrp="1"/>
          </p:cNvSpPr>
          <p:nvPr>
            <p:ph sz="quarter" idx="11"/>
          </p:nvPr>
        </p:nvSpPr>
        <p:spPr>
          <a:xfrm>
            <a:off x="1265770" y="3788418"/>
            <a:ext cx="10276417" cy="2422143"/>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9513606"/>
      </p:ext>
    </p:extLst>
  </p:cSld>
  <p:clrMapOvr>
    <a:masterClrMapping/>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3" name="Content Placeholder 2"/>
          <p:cNvSpPr>
            <a:spLocks noGrp="1"/>
          </p:cNvSpPr>
          <p:nvPr>
            <p:ph sz="quarter" idx="10"/>
          </p:nvPr>
        </p:nvSpPr>
        <p:spPr>
          <a:xfrm>
            <a:off x="1265770" y="1211580"/>
            <a:ext cx="5050367" cy="5012056"/>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11"/>
          </p:nvPr>
        </p:nvSpPr>
        <p:spPr>
          <a:xfrm>
            <a:off x="6502400" y="1211582"/>
            <a:ext cx="5039784" cy="2430780"/>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2"/>
          </p:nvPr>
        </p:nvSpPr>
        <p:spPr>
          <a:xfrm>
            <a:off x="6502400" y="3783329"/>
            <a:ext cx="5039784" cy="2440307"/>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51931599"/>
      </p:ext>
    </p:extLst>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4" name="Content Placeholder 3"/>
          <p:cNvSpPr>
            <a:spLocks noGrp="1"/>
          </p:cNvSpPr>
          <p:nvPr>
            <p:ph sz="quarter" idx="10"/>
          </p:nvPr>
        </p:nvSpPr>
        <p:spPr>
          <a:xfrm>
            <a:off x="1265770" y="1211582"/>
            <a:ext cx="5050367" cy="2430780"/>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1"/>
          </p:nvPr>
        </p:nvSpPr>
        <p:spPr>
          <a:xfrm>
            <a:off x="1274237" y="3787484"/>
            <a:ext cx="5041900" cy="2436152"/>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2"/>
          </p:nvPr>
        </p:nvSpPr>
        <p:spPr>
          <a:xfrm>
            <a:off x="6502400" y="1211582"/>
            <a:ext cx="5039784" cy="2430780"/>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3"/>
          </p:nvPr>
        </p:nvSpPr>
        <p:spPr>
          <a:xfrm>
            <a:off x="6502400" y="3787484"/>
            <a:ext cx="5039784" cy="2436152"/>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36985041"/>
      </p:ext>
    </p:extLst>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6C362-DC3B-1144-A3F9-F5307D16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FD1EC3-7BDF-454D-9E0D-68D54E032A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E30A80D8-1D70-B341-BBDD-31FA81FBAA67}"/>
              </a:ext>
            </a:extLst>
          </p:cNvPr>
          <p:cNvSpPr>
            <a:spLocks noGrp="1"/>
          </p:cNvSpPr>
          <p:nvPr>
            <p:ph type="sldNum" sz="quarter" idx="10"/>
          </p:nvPr>
        </p:nvSpPr>
        <p:spPr/>
        <p:txBody>
          <a:bodyPr/>
          <a:lstStyle/>
          <a:p>
            <a:fld id="{4634A2FF-9FEE-AC4F-BF8B-B903710008CA}" type="slidenum">
              <a:rPr lang="en-US" altLang="en-US" smtClean="0"/>
              <a:pPr/>
              <a:t>‹#›</a:t>
            </a:fld>
            <a:endParaRPr lang="en-US" altLang="en-US"/>
          </a:p>
        </p:txBody>
      </p:sp>
    </p:spTree>
    <p:extLst>
      <p:ext uri="{BB962C8B-B14F-4D97-AF65-F5344CB8AC3E}">
        <p14:creationId xmlns:p14="http://schemas.microsoft.com/office/powerpoint/2010/main" val="3054014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F707E0-9AF8-5744-96D4-BAE1768416C6}"/>
              </a:ext>
            </a:extLst>
          </p:cNvPr>
          <p:cNvSpPr>
            <a:spLocks noChangeArrowheads="1"/>
          </p:cNvSpPr>
          <p:nvPr/>
        </p:nvSpPr>
        <p:spPr bwMode="auto">
          <a:xfrm>
            <a:off x="1" y="6409267"/>
            <a:ext cx="12206817" cy="457200"/>
          </a:xfrm>
          <a:prstGeom prst="rect">
            <a:avLst/>
          </a:prstGeom>
          <a:solidFill>
            <a:srgbClr val="8C1515"/>
          </a:solidFill>
          <a:ln w="9525">
            <a:solidFill>
              <a:srgbClr val="8C1515"/>
            </a:solidFill>
            <a:miter lim="800000"/>
            <a:headEnd/>
            <a:tailEnd/>
          </a:ln>
          <a:effectLst>
            <a:outerShdw blurRad="38100" dist="25401" dir="2700000" algn="br" rotWithShape="0">
              <a:srgbClr val="808080">
                <a:alpha val="59999"/>
              </a:srgbClr>
            </a:outerShdw>
          </a:effectLst>
        </p:spPr>
        <p:txBody>
          <a:bodyPr anchor="ctr"/>
          <a:lstStyle/>
          <a:p>
            <a:pPr algn="ctr" fontAlgn="auto">
              <a:spcBef>
                <a:spcPts val="0"/>
              </a:spcBef>
              <a:spcAft>
                <a:spcPts val="0"/>
              </a:spcAft>
              <a:defRPr/>
            </a:pPr>
            <a:endParaRPr lang="en-US">
              <a:solidFill>
                <a:schemeClr val="lt1"/>
              </a:solidFill>
              <a:latin typeface="Arial"/>
              <a:ea typeface="+mn-ea"/>
            </a:endParaRPr>
          </a:p>
        </p:txBody>
      </p:sp>
      <p:pic>
        <p:nvPicPr>
          <p:cNvPr id="6" name="Picture 14" title="Stanford University">
            <a:extLst>
              <a:ext uri="{FF2B5EF4-FFF2-40B4-BE49-F238E27FC236}">
                <a16:creationId xmlns:a16="http://schemas.microsoft.com/office/drawing/2014/main" id="{A8C3647A-C256-A147-B504-D0EBA94A7E4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541934" y="6510867"/>
            <a:ext cx="2061633" cy="25188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itle 1"/>
          <p:cNvSpPr>
            <a:spLocks noGrp="1"/>
          </p:cNvSpPr>
          <p:nvPr>
            <p:ph type="title"/>
          </p:nvPr>
        </p:nvSpPr>
        <p:spPr>
          <a:xfrm>
            <a:off x="2137837" y="2051687"/>
            <a:ext cx="3939116" cy="1234440"/>
          </a:xfrm>
          <a:prstGeom prst="rect">
            <a:avLst/>
          </a:prstGeom>
        </p:spPr>
        <p:txBody>
          <a:bodyPr/>
          <a:lstStyle>
            <a:lvl1pPr algn="r">
              <a:defRPr sz="2667" b="1">
                <a:solidFill>
                  <a:schemeClr val="tx1"/>
                </a:solidFill>
              </a:defRPr>
            </a:lvl1pPr>
          </a:lstStyle>
          <a:p>
            <a:r>
              <a:rPr lang="en-US"/>
              <a:t>Click to edit Master title style</a:t>
            </a:r>
          </a:p>
        </p:txBody>
      </p:sp>
      <p:sp>
        <p:nvSpPr>
          <p:cNvPr id="13" name="Text Placeholder 3"/>
          <p:cNvSpPr>
            <a:spLocks noGrp="1"/>
          </p:cNvSpPr>
          <p:nvPr>
            <p:ph type="body" sz="half" idx="2"/>
          </p:nvPr>
        </p:nvSpPr>
        <p:spPr>
          <a:xfrm>
            <a:off x="2137837" y="3429000"/>
            <a:ext cx="3939116" cy="1243967"/>
          </a:xfrm>
          <a:prstGeom prst="rect">
            <a:avLst/>
          </a:prstGeom>
        </p:spPr>
        <p:txBody>
          <a:bodyPr/>
          <a:lstStyle>
            <a:lvl1pPr marL="0" indent="0" algn="r">
              <a:buNone/>
              <a:defRPr sz="1600" cap="all" spc="400">
                <a:solidFill>
                  <a:srgbClr val="A4001D"/>
                </a:solidFill>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7" name="Picture Placeholder 16"/>
          <p:cNvSpPr>
            <a:spLocks noGrp="1"/>
          </p:cNvSpPr>
          <p:nvPr>
            <p:ph type="pic" sz="quarter" idx="13"/>
          </p:nvPr>
        </p:nvSpPr>
        <p:spPr>
          <a:xfrm>
            <a:off x="6220883" y="2046816"/>
            <a:ext cx="2601384" cy="2601384"/>
          </a:xfrm>
          <a:prstGeom prst="rect">
            <a:avLst/>
          </a:prstGeom>
          <a:blipFill rotWithShape="1">
            <a:blip r:embed="rId3"/>
            <a:stretch>
              <a:fillRect/>
            </a:stretch>
          </a:blipFill>
          <a:effectLst>
            <a:outerShdw blurRad="50800" dist="25400" dir="2700000" algn="tl" rotWithShape="0">
              <a:prstClr val="black">
                <a:alpha val="36000"/>
              </a:prstClr>
            </a:outerShdw>
          </a:effectLst>
        </p:spPr>
        <p:style>
          <a:lnRef idx="3">
            <a:schemeClr val="lt1"/>
          </a:lnRef>
          <a:fillRef idx="1">
            <a:schemeClr val="accent5"/>
          </a:fillRef>
          <a:effectRef idx="1">
            <a:schemeClr val="accent5"/>
          </a:effectRef>
          <a:fontRef idx="none"/>
        </p:style>
        <p:txBody>
          <a:bodyPr/>
          <a:lstStyle>
            <a:lvl1pPr>
              <a:buNone/>
              <a:defRPr sz="1600"/>
            </a:lvl1pPr>
          </a:lstStyle>
          <a:p>
            <a:pPr lvl="0"/>
            <a:r>
              <a:rPr lang="en-US" noProof="0"/>
              <a:t>Click icon to add picture</a:t>
            </a:r>
          </a:p>
        </p:txBody>
      </p:sp>
    </p:spTree>
    <p:extLst>
      <p:ext uri="{BB962C8B-B14F-4D97-AF65-F5344CB8AC3E}">
        <p14:creationId xmlns:p14="http://schemas.microsoft.com/office/powerpoint/2010/main" val="496687964"/>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7" name="Content Placeholder 6"/>
          <p:cNvSpPr>
            <a:spLocks noGrp="1"/>
          </p:cNvSpPr>
          <p:nvPr>
            <p:ph sz="quarter" idx="10"/>
          </p:nvPr>
        </p:nvSpPr>
        <p:spPr>
          <a:xfrm>
            <a:off x="1274237" y="1211580"/>
            <a:ext cx="10267951" cy="5012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5253784"/>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7" name="Content Placeholder 6"/>
          <p:cNvSpPr>
            <a:spLocks noGrp="1"/>
          </p:cNvSpPr>
          <p:nvPr>
            <p:ph sz="quarter" idx="10"/>
          </p:nvPr>
        </p:nvSpPr>
        <p:spPr>
          <a:xfrm>
            <a:off x="1274237" y="1211580"/>
            <a:ext cx="10267951" cy="5012056"/>
          </a:xfrm>
        </p:spPr>
        <p:txBody>
          <a:bodyPr/>
          <a:lstStyle>
            <a:lvl2pPr marL="0" indent="0">
              <a:buFont typeface="Arial"/>
              <a:buNone/>
              <a:defRPr baseline="0"/>
            </a:lvl2pPr>
            <a:lvl3pPr marL="459306" indent="0">
              <a:buNone/>
              <a:defRPr/>
            </a:lvl3pPr>
            <a:lvl4pPr marL="916493" indent="0">
              <a:buNone/>
              <a:defRPr/>
            </a:lvl4pPr>
            <a:lvl5pPr marL="1375799" indent="0">
              <a:buNone/>
              <a:defRPr/>
            </a:lvl5pPr>
          </a:lstStyle>
          <a:p>
            <a:pPr lvl="0"/>
            <a:r>
              <a:rPr lang="en-US"/>
              <a:t>Click to edit Master text styles</a:t>
            </a:r>
          </a:p>
        </p:txBody>
      </p:sp>
      <p:sp>
        <p:nvSpPr>
          <p:cNvPr id="3" name="Slide Number Placeholder 2">
            <a:extLst>
              <a:ext uri="{FF2B5EF4-FFF2-40B4-BE49-F238E27FC236}">
                <a16:creationId xmlns:a16="http://schemas.microsoft.com/office/drawing/2014/main" id="{8ECB01A4-BAC0-2D4A-BABB-6FA98A5A960B}"/>
              </a:ext>
            </a:extLst>
          </p:cNvPr>
          <p:cNvSpPr>
            <a:spLocks noGrp="1"/>
          </p:cNvSpPr>
          <p:nvPr>
            <p:ph type="sldNum" sz="quarter" idx="11"/>
          </p:nvPr>
        </p:nvSpPr>
        <p:spPr/>
        <p:txBody>
          <a:bodyPr/>
          <a:lstStyle/>
          <a:p>
            <a:fld id="{4634A2FF-9FEE-AC4F-BF8B-B903710008CA}" type="slidenum">
              <a:rPr lang="en-US" altLang="en-US" smtClean="0"/>
              <a:pPr/>
              <a:t>‹#›</a:t>
            </a:fld>
            <a:endParaRPr lang="en-US" altLang="en-US"/>
          </a:p>
        </p:txBody>
      </p:sp>
    </p:spTree>
    <p:extLst>
      <p:ext uri="{BB962C8B-B14F-4D97-AF65-F5344CB8AC3E}">
        <p14:creationId xmlns:p14="http://schemas.microsoft.com/office/powerpoint/2010/main" val="2118483932"/>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Slide Number Placeholder 22">
            <a:extLst>
              <a:ext uri="{FF2B5EF4-FFF2-40B4-BE49-F238E27FC236}">
                <a16:creationId xmlns:a16="http://schemas.microsoft.com/office/drawing/2014/main" id="{BEE7FF0A-1949-D243-9303-3E34346FBC5C}"/>
              </a:ext>
            </a:extLst>
          </p:cNvPr>
          <p:cNvSpPr txBox="1">
            <a:spLocks/>
          </p:cNvSpPr>
          <p:nvPr/>
        </p:nvSpPr>
        <p:spPr>
          <a:xfrm>
            <a:off x="80433" y="10584"/>
            <a:ext cx="609600" cy="609600"/>
          </a:xfrm>
          <a:prstGeom prst="rect">
            <a:avLst/>
          </a:prstGeom>
        </p:spPr>
        <p:txBody>
          <a:bodyPr wrap="none" lIns="60960" tIns="0" rIns="60960" bIns="0" anchor="ctr" anchorCtr="1"/>
          <a:lstStyle>
            <a:lvl1pPr eaLnBrk="0" hangingPunct="0">
              <a:defRPr sz="2400">
                <a:solidFill>
                  <a:schemeClr val="tx1"/>
                </a:solidFill>
                <a:latin typeface="Source Sans Pro" panose="020F0502020204030204" pitchFamily="34" charset="0"/>
                <a:ea typeface="ＭＳ Ｐゴシック" panose="020B0600070205080204" pitchFamily="34" charset="-128"/>
              </a:defRPr>
            </a:lvl1pPr>
            <a:lvl2pPr marL="742950" indent="-285750" eaLnBrk="0" hangingPunct="0">
              <a:defRPr sz="2400">
                <a:solidFill>
                  <a:schemeClr val="tx1"/>
                </a:solidFill>
                <a:latin typeface="Source Sans Pro" panose="020F0502020204030204" pitchFamily="34" charset="0"/>
                <a:ea typeface="ＭＳ Ｐゴシック" panose="020B0600070205080204" pitchFamily="34" charset="-128"/>
              </a:defRPr>
            </a:lvl2pPr>
            <a:lvl3pPr marL="1143000" indent="-228600" eaLnBrk="0" hangingPunct="0">
              <a:defRPr sz="2400">
                <a:solidFill>
                  <a:schemeClr val="tx1"/>
                </a:solidFill>
                <a:latin typeface="Source Sans Pro" panose="020F0502020204030204" pitchFamily="34" charset="0"/>
                <a:ea typeface="ＭＳ Ｐゴシック" panose="020B0600070205080204" pitchFamily="34" charset="-128"/>
              </a:defRPr>
            </a:lvl3pPr>
            <a:lvl4pPr marL="1600200" indent="-228600" eaLnBrk="0" hangingPunct="0">
              <a:defRPr sz="2400">
                <a:solidFill>
                  <a:schemeClr val="tx1"/>
                </a:solidFill>
                <a:latin typeface="Source Sans Pro" panose="020F0502020204030204" pitchFamily="34" charset="0"/>
                <a:ea typeface="ＭＳ Ｐゴシック" panose="020B0600070205080204" pitchFamily="34" charset="-128"/>
              </a:defRPr>
            </a:lvl4pPr>
            <a:lvl5pPr marL="2057400" indent="-228600" eaLnBrk="0" hangingPunct="0">
              <a:defRPr sz="2400">
                <a:solidFill>
                  <a:schemeClr val="tx1"/>
                </a:solidFill>
                <a:latin typeface="Source Sans Pro"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Source Sans Pro"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Source Sans Pro"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Source Sans Pro"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Source Sans Pro" panose="020F0502020204030204" pitchFamily="34" charset="0"/>
                <a:ea typeface="ＭＳ Ｐゴシック" panose="020B0600070205080204" pitchFamily="34" charset="-128"/>
              </a:defRPr>
            </a:lvl9pPr>
          </a:lstStyle>
          <a:p>
            <a:pPr algn="ctr" eaLnBrk="1" hangingPunct="1"/>
            <a:fld id="{6848FCB6-6204-3345-8F57-6EF033F542AC}" type="slidenum">
              <a:rPr lang="en-US" altLang="en-US" sz="1333">
                <a:solidFill>
                  <a:srgbClr val="7F7F7F"/>
                </a:solidFill>
                <a:latin typeface="Arial" panose="020B0604020202020204" pitchFamily="34" charset="0"/>
              </a:rPr>
              <a:pPr algn="ctr" eaLnBrk="1" hangingPunct="1"/>
              <a:t>‹#›</a:t>
            </a:fld>
            <a:endParaRPr lang="en-US" altLang="en-US" sz="1333">
              <a:solidFill>
                <a:srgbClr val="7F7F7F"/>
              </a:solidFill>
              <a:latin typeface="Arial" panose="020B0604020202020204" pitchFamily="34" charset="0"/>
            </a:endParaRPr>
          </a:p>
        </p:txBody>
      </p:sp>
      <p:sp>
        <p:nvSpPr>
          <p:cNvPr id="7"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14" name="Content Placeholder 13"/>
          <p:cNvSpPr>
            <a:spLocks noGrp="1"/>
          </p:cNvSpPr>
          <p:nvPr>
            <p:ph sz="quarter" idx="10"/>
          </p:nvPr>
        </p:nvSpPr>
        <p:spPr>
          <a:xfrm>
            <a:off x="1265770" y="1211580"/>
            <a:ext cx="5050367" cy="5012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15"/>
          <p:cNvSpPr>
            <a:spLocks noGrp="1"/>
          </p:cNvSpPr>
          <p:nvPr>
            <p:ph sz="quarter" idx="11"/>
          </p:nvPr>
        </p:nvSpPr>
        <p:spPr>
          <a:xfrm>
            <a:off x="6502400" y="1211580"/>
            <a:ext cx="5039784" cy="5012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54816830"/>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Horizontal">
    <p:spTree>
      <p:nvGrpSpPr>
        <p:cNvPr id="1" name=""/>
        <p:cNvGrpSpPr/>
        <p:nvPr/>
      </p:nvGrpSpPr>
      <p:grpSpPr>
        <a:xfrm>
          <a:off x="0" y="0"/>
          <a:ext cx="0" cy="0"/>
          <a:chOff x="0" y="0"/>
          <a:chExt cx="0" cy="0"/>
        </a:xfrm>
      </p:grpSpPr>
      <p:sp>
        <p:nvSpPr>
          <p:cNvPr id="7"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12" name="Content Placeholder 11"/>
          <p:cNvSpPr>
            <a:spLocks noGrp="1"/>
          </p:cNvSpPr>
          <p:nvPr>
            <p:ph sz="quarter" idx="10"/>
          </p:nvPr>
        </p:nvSpPr>
        <p:spPr>
          <a:xfrm>
            <a:off x="1265036" y="1211581"/>
            <a:ext cx="10277149" cy="24221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13"/>
          <p:cNvSpPr>
            <a:spLocks noGrp="1"/>
          </p:cNvSpPr>
          <p:nvPr>
            <p:ph sz="quarter" idx="11"/>
          </p:nvPr>
        </p:nvSpPr>
        <p:spPr>
          <a:xfrm>
            <a:off x="1265770" y="3788418"/>
            <a:ext cx="10276417" cy="24221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9458979"/>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3" name="Content Placeholder 2"/>
          <p:cNvSpPr>
            <a:spLocks noGrp="1"/>
          </p:cNvSpPr>
          <p:nvPr>
            <p:ph sz="quarter" idx="10"/>
          </p:nvPr>
        </p:nvSpPr>
        <p:spPr>
          <a:xfrm>
            <a:off x="1265770" y="1211580"/>
            <a:ext cx="5050367" cy="5012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11"/>
          </p:nvPr>
        </p:nvSpPr>
        <p:spPr>
          <a:xfrm>
            <a:off x="6502400" y="1211582"/>
            <a:ext cx="5039784" cy="24307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2"/>
          </p:nvPr>
        </p:nvSpPr>
        <p:spPr>
          <a:xfrm>
            <a:off x="6502400" y="3783329"/>
            <a:ext cx="5039784" cy="24403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35383222"/>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Title 1"/>
          <p:cNvSpPr>
            <a:spLocks noGrp="1"/>
          </p:cNvSpPr>
          <p:nvPr>
            <p:ph type="title"/>
          </p:nvPr>
        </p:nvSpPr>
        <p:spPr>
          <a:xfrm>
            <a:off x="1265035" y="479388"/>
            <a:ext cx="10277149" cy="650699"/>
          </a:xfrm>
          <a:prstGeom prst="rect">
            <a:avLst/>
          </a:prstGeom>
        </p:spPr>
        <p:txBody>
          <a:bodyPr/>
          <a:lstStyle>
            <a:lvl1pPr algn="l">
              <a:defRPr sz="3200">
                <a:solidFill>
                  <a:schemeClr val="bg2"/>
                </a:solidFill>
              </a:defRPr>
            </a:lvl1pPr>
          </a:lstStyle>
          <a:p>
            <a:r>
              <a:rPr lang="en-US"/>
              <a:t>Click to edit Master title style</a:t>
            </a:r>
          </a:p>
        </p:txBody>
      </p:sp>
      <p:sp>
        <p:nvSpPr>
          <p:cNvPr id="4" name="Content Placeholder 3"/>
          <p:cNvSpPr>
            <a:spLocks noGrp="1"/>
          </p:cNvSpPr>
          <p:nvPr>
            <p:ph sz="quarter" idx="10"/>
          </p:nvPr>
        </p:nvSpPr>
        <p:spPr>
          <a:xfrm>
            <a:off x="1265770" y="1211582"/>
            <a:ext cx="5050367" cy="24307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1"/>
          </p:nvPr>
        </p:nvSpPr>
        <p:spPr>
          <a:xfrm>
            <a:off x="1274237" y="3787484"/>
            <a:ext cx="5041900" cy="2436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2"/>
          </p:nvPr>
        </p:nvSpPr>
        <p:spPr>
          <a:xfrm>
            <a:off x="6502400" y="1211582"/>
            <a:ext cx="5039784" cy="24307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3"/>
          </p:nvPr>
        </p:nvSpPr>
        <p:spPr>
          <a:xfrm>
            <a:off x="6502400" y="3787484"/>
            <a:ext cx="5039784" cy="2436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01671102"/>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6C362-DC3B-1144-A3F9-F5307D16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FD1EC3-7BDF-454D-9E0D-68D54E032A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E30A80D8-1D70-B341-BBDD-31FA81FBAA67}"/>
              </a:ext>
            </a:extLst>
          </p:cNvPr>
          <p:cNvSpPr>
            <a:spLocks noGrp="1"/>
          </p:cNvSpPr>
          <p:nvPr>
            <p:ph type="sldNum" sz="quarter" idx="10"/>
          </p:nvPr>
        </p:nvSpPr>
        <p:spPr/>
        <p:txBody>
          <a:bodyPr/>
          <a:lstStyle/>
          <a:p>
            <a:fld id="{4634A2FF-9FEE-AC4F-BF8B-B903710008CA}" type="slidenum">
              <a:rPr lang="en-US" altLang="en-US" smtClean="0"/>
              <a:pPr/>
              <a:t>‹#›</a:t>
            </a:fld>
            <a:endParaRPr lang="en-US" altLang="en-US"/>
          </a:p>
        </p:txBody>
      </p:sp>
    </p:spTree>
    <p:extLst>
      <p:ext uri="{BB962C8B-B14F-4D97-AF65-F5344CB8AC3E}">
        <p14:creationId xmlns:p14="http://schemas.microsoft.com/office/powerpoint/2010/main" val="803010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10" Type="http://schemas.openxmlformats.org/officeDocument/2006/relationships/image" Target="../media/image1.emf"/><Relationship Id="rId4" Type="http://schemas.openxmlformats.org/officeDocument/2006/relationships/slideLayout" Target="../slideLayouts/slideLayout13.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2">
            <a:extLst>
              <a:ext uri="{FF2B5EF4-FFF2-40B4-BE49-F238E27FC236}">
                <a16:creationId xmlns:a16="http://schemas.microsoft.com/office/drawing/2014/main" id="{6DD0DA0A-E2EA-7C4C-B7B5-3A6062CE7996}"/>
              </a:ext>
            </a:extLst>
          </p:cNvPr>
          <p:cNvSpPr>
            <a:spLocks noGrp="1"/>
          </p:cNvSpPr>
          <p:nvPr>
            <p:ph type="title"/>
          </p:nvPr>
        </p:nvSpPr>
        <p:spPr bwMode="auto">
          <a:xfrm>
            <a:off x="1265767" y="478367"/>
            <a:ext cx="10276417" cy="651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b" anchorCtr="0" compatLnSpc="1">
            <a:prstTxWarp prst="textNoShape">
              <a:avLst/>
            </a:prstTxWarp>
          </a:bodyPr>
          <a:lstStyle/>
          <a:p>
            <a:pPr lvl="0"/>
            <a:r>
              <a:rPr lang="en-US" altLang="en-US"/>
              <a:t>Click to edit Master title style</a:t>
            </a:r>
          </a:p>
        </p:txBody>
      </p:sp>
      <p:sp>
        <p:nvSpPr>
          <p:cNvPr id="4" name="Text Placeholder 3">
            <a:extLst>
              <a:ext uri="{FF2B5EF4-FFF2-40B4-BE49-F238E27FC236}">
                <a16:creationId xmlns:a16="http://schemas.microsoft.com/office/drawing/2014/main" id="{4AAC27A3-D85E-9041-86FE-AFF352529CA5}"/>
              </a:ext>
            </a:extLst>
          </p:cNvPr>
          <p:cNvSpPr>
            <a:spLocks noGrp="1"/>
          </p:cNvSpPr>
          <p:nvPr>
            <p:ph type="body" idx="1"/>
          </p:nvPr>
        </p:nvSpPr>
        <p:spPr>
          <a:xfrm>
            <a:off x="1265767" y="1204384"/>
            <a:ext cx="10276417" cy="5018616"/>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4">
            <a:extLst>
              <a:ext uri="{FF2B5EF4-FFF2-40B4-BE49-F238E27FC236}">
                <a16:creationId xmlns:a16="http://schemas.microsoft.com/office/drawing/2014/main" id="{8DF32715-AB05-3E45-A574-E0D4EB3A0BDA}"/>
              </a:ext>
            </a:extLst>
          </p:cNvPr>
          <p:cNvSpPr>
            <a:spLocks noGrp="1"/>
          </p:cNvSpPr>
          <p:nvPr>
            <p:ph type="sldNum" sz="quarter" idx="4"/>
          </p:nvPr>
        </p:nvSpPr>
        <p:spPr>
          <a:xfrm>
            <a:off x="146051" y="6415618"/>
            <a:ext cx="1128183" cy="361949"/>
          </a:xfrm>
          <a:prstGeom prst="rect">
            <a:avLst/>
          </a:prstGeom>
        </p:spPr>
        <p:txBody>
          <a:bodyPr vert="horz" wrap="square" lIns="91440" tIns="45720" rIns="91440" bIns="45720" numCol="1" anchor="ctr" anchorCtr="0" compatLnSpc="1">
            <a:prstTxWarp prst="textNoShape">
              <a:avLst/>
            </a:prstTxWarp>
          </a:bodyPr>
          <a:lstStyle>
            <a:lvl1pPr>
              <a:defRPr sz="1333">
                <a:solidFill>
                  <a:srgbClr val="898989"/>
                </a:solidFill>
                <a:latin typeface="Arial" panose="020B0604020202020204" pitchFamily="34" charset="0"/>
              </a:defRPr>
            </a:lvl1pPr>
          </a:lstStyle>
          <a:p>
            <a:fld id="{4634A2FF-9FEE-AC4F-BF8B-B903710008CA}" type="slidenum">
              <a:rPr lang="en-US" altLang="en-US"/>
              <a:pPr/>
              <a:t>‹#›</a:t>
            </a:fld>
            <a:endParaRPr lang="en-US" altLang="en-US"/>
          </a:p>
        </p:txBody>
      </p:sp>
      <p:sp>
        <p:nvSpPr>
          <p:cNvPr id="10" name="Rectangle 9">
            <a:extLst>
              <a:ext uri="{FF2B5EF4-FFF2-40B4-BE49-F238E27FC236}">
                <a16:creationId xmlns:a16="http://schemas.microsoft.com/office/drawing/2014/main" id="{8FEAA896-6845-F24D-8E10-0C031F4BD757}"/>
              </a:ext>
            </a:extLst>
          </p:cNvPr>
          <p:cNvSpPr/>
          <p:nvPr/>
        </p:nvSpPr>
        <p:spPr>
          <a:xfrm>
            <a:off x="0" y="0"/>
            <a:ext cx="609600" cy="6866467"/>
          </a:xfrm>
          <a:prstGeom prst="rect">
            <a:avLst/>
          </a:prstGeom>
          <a:solidFill>
            <a:srgbClr val="8C1515"/>
          </a:solidFill>
          <a:ln>
            <a:solidFill>
              <a:srgbClr val="8C151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latin typeface="Arial"/>
            </a:endParaRPr>
          </a:p>
        </p:txBody>
      </p:sp>
      <p:pic>
        <p:nvPicPr>
          <p:cNvPr id="1030" name="Picture 10" title="Stanford University">
            <a:extLst>
              <a:ext uri="{FF2B5EF4-FFF2-40B4-BE49-F238E27FC236}">
                <a16:creationId xmlns:a16="http://schemas.microsoft.com/office/drawing/2014/main" id="{5374C485-53A8-A547-993A-307527BB5861}"/>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9495368" y="6474884"/>
            <a:ext cx="2061633" cy="254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84" r:id="rId1"/>
    <p:sldLayoutId id="2147484085" r:id="rId2"/>
    <p:sldLayoutId id="2147484086" r:id="rId3"/>
    <p:sldLayoutId id="2147484087" r:id="rId4"/>
    <p:sldLayoutId id="2147484088" r:id="rId5"/>
    <p:sldLayoutId id="2147484089" r:id="rId6"/>
    <p:sldLayoutId id="2147484090" r:id="rId7"/>
    <p:sldLayoutId id="2147484091" r:id="rId8"/>
    <p:sldLayoutId id="2147484101" r:id="rId9"/>
  </p:sldLayoutIdLst>
  <p:transition spd="slow">
    <p:fade/>
  </p:transition>
  <p:hf sldNum="0" hdr="0" ftr="0" dt="0"/>
  <p:txStyles>
    <p:titleStyle>
      <a:lvl1pPr algn="l" defTabSz="609585" rtl="0" eaLnBrk="1" fontAlgn="base" hangingPunct="1">
        <a:lnSpc>
          <a:spcPct val="85000"/>
        </a:lnSpc>
        <a:spcBef>
          <a:spcPct val="0"/>
        </a:spcBef>
        <a:spcAft>
          <a:spcPct val="0"/>
        </a:spcAft>
        <a:defRPr sz="3200" kern="1200">
          <a:solidFill>
            <a:schemeClr val="bg2"/>
          </a:solidFill>
          <a:latin typeface="Arial"/>
          <a:ea typeface="ＭＳ Ｐゴシック" charset="0"/>
          <a:cs typeface="ＭＳ Ｐゴシック" charset="0"/>
        </a:defRPr>
      </a:lvl1pPr>
      <a:lvl2pPr algn="l" defTabSz="609585" rtl="0" eaLnBrk="1" fontAlgn="base" hangingPunct="1">
        <a:lnSpc>
          <a:spcPct val="85000"/>
        </a:lnSpc>
        <a:spcBef>
          <a:spcPct val="0"/>
        </a:spcBef>
        <a:spcAft>
          <a:spcPct val="0"/>
        </a:spcAft>
        <a:defRPr sz="3200">
          <a:solidFill>
            <a:schemeClr val="bg2"/>
          </a:solidFill>
          <a:latin typeface="Arial" charset="0"/>
          <a:ea typeface="ＭＳ Ｐゴシック" charset="0"/>
          <a:cs typeface="ＭＳ Ｐゴシック" charset="0"/>
        </a:defRPr>
      </a:lvl2pPr>
      <a:lvl3pPr algn="l" defTabSz="609585" rtl="0" eaLnBrk="1" fontAlgn="base" hangingPunct="1">
        <a:lnSpc>
          <a:spcPct val="85000"/>
        </a:lnSpc>
        <a:spcBef>
          <a:spcPct val="0"/>
        </a:spcBef>
        <a:spcAft>
          <a:spcPct val="0"/>
        </a:spcAft>
        <a:defRPr sz="3200">
          <a:solidFill>
            <a:schemeClr val="bg2"/>
          </a:solidFill>
          <a:latin typeface="Arial" charset="0"/>
          <a:ea typeface="ＭＳ Ｐゴシック" charset="0"/>
          <a:cs typeface="ＭＳ Ｐゴシック" charset="0"/>
        </a:defRPr>
      </a:lvl3pPr>
      <a:lvl4pPr algn="l" defTabSz="609585" rtl="0" eaLnBrk="1" fontAlgn="base" hangingPunct="1">
        <a:lnSpc>
          <a:spcPct val="85000"/>
        </a:lnSpc>
        <a:spcBef>
          <a:spcPct val="0"/>
        </a:spcBef>
        <a:spcAft>
          <a:spcPct val="0"/>
        </a:spcAft>
        <a:defRPr sz="3200">
          <a:solidFill>
            <a:schemeClr val="bg2"/>
          </a:solidFill>
          <a:latin typeface="Arial" charset="0"/>
          <a:ea typeface="ＭＳ Ｐゴシック" charset="0"/>
          <a:cs typeface="ＭＳ Ｐゴシック" charset="0"/>
        </a:defRPr>
      </a:lvl4pPr>
      <a:lvl5pPr algn="l" defTabSz="609585" rtl="0" eaLnBrk="1" fontAlgn="base" hangingPunct="1">
        <a:lnSpc>
          <a:spcPct val="85000"/>
        </a:lnSpc>
        <a:spcBef>
          <a:spcPct val="0"/>
        </a:spcBef>
        <a:spcAft>
          <a:spcPct val="0"/>
        </a:spcAft>
        <a:defRPr sz="3200">
          <a:solidFill>
            <a:schemeClr val="bg2"/>
          </a:solidFill>
          <a:latin typeface="Arial" charset="0"/>
          <a:ea typeface="ＭＳ Ｐゴシック" charset="0"/>
          <a:cs typeface="ＭＳ Ｐゴシック" charset="0"/>
        </a:defRPr>
      </a:lvl5pPr>
      <a:lvl6pPr marL="609585" algn="l" defTabSz="609585" rtl="0" eaLnBrk="1" fontAlgn="base" hangingPunct="1">
        <a:lnSpc>
          <a:spcPct val="85000"/>
        </a:lnSpc>
        <a:spcBef>
          <a:spcPct val="0"/>
        </a:spcBef>
        <a:spcAft>
          <a:spcPct val="0"/>
        </a:spcAft>
        <a:defRPr sz="3200">
          <a:solidFill>
            <a:schemeClr val="bg2"/>
          </a:solidFill>
          <a:latin typeface="Source Sans Pro Semibold" charset="0"/>
          <a:ea typeface="ＭＳ Ｐゴシック" charset="0"/>
          <a:cs typeface="ＭＳ Ｐゴシック" charset="0"/>
        </a:defRPr>
      </a:lvl6pPr>
      <a:lvl7pPr marL="1219170" algn="l" defTabSz="609585" rtl="0" eaLnBrk="1" fontAlgn="base" hangingPunct="1">
        <a:lnSpc>
          <a:spcPct val="85000"/>
        </a:lnSpc>
        <a:spcBef>
          <a:spcPct val="0"/>
        </a:spcBef>
        <a:spcAft>
          <a:spcPct val="0"/>
        </a:spcAft>
        <a:defRPr sz="3200">
          <a:solidFill>
            <a:schemeClr val="bg2"/>
          </a:solidFill>
          <a:latin typeface="Source Sans Pro Semibold" charset="0"/>
          <a:ea typeface="ＭＳ Ｐゴシック" charset="0"/>
          <a:cs typeface="ＭＳ Ｐゴシック" charset="0"/>
        </a:defRPr>
      </a:lvl7pPr>
      <a:lvl8pPr marL="1828754" algn="l" defTabSz="609585" rtl="0" eaLnBrk="1" fontAlgn="base" hangingPunct="1">
        <a:lnSpc>
          <a:spcPct val="85000"/>
        </a:lnSpc>
        <a:spcBef>
          <a:spcPct val="0"/>
        </a:spcBef>
        <a:spcAft>
          <a:spcPct val="0"/>
        </a:spcAft>
        <a:defRPr sz="3200">
          <a:solidFill>
            <a:schemeClr val="bg2"/>
          </a:solidFill>
          <a:latin typeface="Source Sans Pro Semibold" charset="0"/>
          <a:ea typeface="ＭＳ Ｐゴシック" charset="0"/>
          <a:cs typeface="ＭＳ Ｐゴシック" charset="0"/>
        </a:defRPr>
      </a:lvl8pPr>
      <a:lvl9pPr marL="2438339" algn="l" defTabSz="609585" rtl="0" eaLnBrk="1" fontAlgn="base" hangingPunct="1">
        <a:lnSpc>
          <a:spcPct val="85000"/>
        </a:lnSpc>
        <a:spcBef>
          <a:spcPct val="0"/>
        </a:spcBef>
        <a:spcAft>
          <a:spcPct val="0"/>
        </a:spcAft>
        <a:defRPr sz="3200">
          <a:solidFill>
            <a:schemeClr val="bg2"/>
          </a:solidFill>
          <a:latin typeface="Source Sans Pro Semibold" charset="0"/>
          <a:ea typeface="ＭＳ Ｐゴシック" charset="0"/>
          <a:cs typeface="ＭＳ Ｐゴシック" charset="0"/>
        </a:defRPr>
      </a:lvl9pPr>
    </p:titleStyle>
    <p:bodyStyle>
      <a:lvl1pPr marL="457189" indent="-457189" algn="l" defTabSz="609585" rtl="0" eaLnBrk="1" fontAlgn="base" hangingPunct="1">
        <a:spcBef>
          <a:spcPct val="20000"/>
        </a:spcBef>
        <a:spcAft>
          <a:spcPct val="0"/>
        </a:spcAft>
        <a:buClr>
          <a:schemeClr val="bg2"/>
        </a:buClr>
        <a:buFont typeface="Wingdings" pitchFamily="2" charset="2"/>
        <a:defRPr sz="2400" kern="1200" spc="27">
          <a:solidFill>
            <a:schemeClr val="tx1"/>
          </a:solidFill>
          <a:latin typeface="Arial"/>
          <a:ea typeface="ＭＳ Ｐゴシック" charset="0"/>
          <a:cs typeface="ＭＳ Ｐゴシック" charset="0"/>
        </a:defRPr>
      </a:lvl1pPr>
      <a:lvl2pPr marL="385224" indent="-385224" algn="l" defTabSz="609585" rtl="0" eaLnBrk="1" fontAlgn="base" hangingPunct="1">
        <a:spcBef>
          <a:spcPct val="20000"/>
        </a:spcBef>
        <a:spcAft>
          <a:spcPct val="0"/>
        </a:spcAft>
        <a:buClr>
          <a:schemeClr val="bg2"/>
        </a:buClr>
        <a:buFont typeface="Wingdings" pitchFamily="2" charset="2"/>
        <a:buChar char="§"/>
        <a:defRPr sz="2400" kern="1200">
          <a:solidFill>
            <a:srgbClr val="595959"/>
          </a:solidFill>
          <a:latin typeface="Arial"/>
          <a:ea typeface="ＭＳ Ｐゴシック" charset="0"/>
          <a:cs typeface="+mn-cs"/>
        </a:defRPr>
      </a:lvl2pPr>
      <a:lvl3pPr marL="759865" indent="-300559" algn="l" defTabSz="609585" rtl="0" eaLnBrk="1" fontAlgn="base" hangingPunct="1">
        <a:spcBef>
          <a:spcPct val="20000"/>
        </a:spcBef>
        <a:spcAft>
          <a:spcPct val="0"/>
        </a:spcAft>
        <a:buClr>
          <a:schemeClr val="bg2"/>
        </a:buClr>
        <a:buSzPct val="102000"/>
        <a:buFont typeface="Source Sans Pro" panose="020F0502020204030204" pitchFamily="34" charset="0"/>
        <a:buChar char="›"/>
        <a:defRPr sz="2400" kern="1200">
          <a:solidFill>
            <a:srgbClr val="595959"/>
          </a:solidFill>
          <a:latin typeface="Arial"/>
          <a:ea typeface="ＭＳ Ｐゴシック" charset="0"/>
          <a:cs typeface="+mn-cs"/>
        </a:defRPr>
      </a:lvl3pPr>
      <a:lvl4pPr marL="1219170" indent="-302676" algn="l" defTabSz="609585" rtl="0" eaLnBrk="1" fontAlgn="base" hangingPunct="1">
        <a:spcBef>
          <a:spcPct val="20000"/>
        </a:spcBef>
        <a:spcAft>
          <a:spcPct val="0"/>
        </a:spcAft>
        <a:buClr>
          <a:schemeClr val="bg2"/>
        </a:buClr>
        <a:buFont typeface="Arial" panose="020B0604020202020204" pitchFamily="34" charset="0"/>
        <a:buChar char="•"/>
        <a:defRPr sz="2400" kern="1200">
          <a:solidFill>
            <a:srgbClr val="595959"/>
          </a:solidFill>
          <a:latin typeface="Arial"/>
          <a:ea typeface="ＭＳ Ｐゴシック" charset="0"/>
          <a:cs typeface="+mn-cs"/>
        </a:defRPr>
      </a:lvl4pPr>
      <a:lvl5pPr marL="1678475" indent="-302676" algn="l" defTabSz="609585" rtl="0" eaLnBrk="1" fontAlgn="base" hangingPunct="1">
        <a:spcBef>
          <a:spcPct val="20000"/>
        </a:spcBef>
        <a:spcAft>
          <a:spcPct val="0"/>
        </a:spcAft>
        <a:buClr>
          <a:schemeClr val="bg2"/>
        </a:buClr>
        <a:buFont typeface="Source Sans Pro" panose="020F0502020204030204" pitchFamily="34" charset="0"/>
        <a:buChar char="–"/>
        <a:defRPr sz="2400" kern="1200">
          <a:solidFill>
            <a:srgbClr val="595959"/>
          </a:solidFill>
          <a:latin typeface="Arial"/>
          <a:ea typeface="ＭＳ Ｐゴシック" charset="0"/>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Title Placeholder 2">
            <a:extLst>
              <a:ext uri="{FF2B5EF4-FFF2-40B4-BE49-F238E27FC236}">
                <a16:creationId xmlns:a16="http://schemas.microsoft.com/office/drawing/2014/main" id="{08A3AE5F-D643-B441-913F-00DD2F76827A}"/>
              </a:ext>
            </a:extLst>
          </p:cNvPr>
          <p:cNvSpPr>
            <a:spLocks noGrp="1"/>
          </p:cNvSpPr>
          <p:nvPr>
            <p:ph type="title"/>
          </p:nvPr>
        </p:nvSpPr>
        <p:spPr bwMode="auto">
          <a:xfrm>
            <a:off x="1265767" y="478367"/>
            <a:ext cx="10276417" cy="651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b" anchorCtr="0" compatLnSpc="1">
            <a:prstTxWarp prst="textNoShape">
              <a:avLst/>
            </a:prstTxWarp>
          </a:bodyPr>
          <a:lstStyle/>
          <a:p>
            <a:pPr lvl="0"/>
            <a:r>
              <a:rPr lang="en-US" altLang="en-US"/>
              <a:t>Click to edit Master title style</a:t>
            </a:r>
          </a:p>
        </p:txBody>
      </p:sp>
      <p:sp>
        <p:nvSpPr>
          <p:cNvPr id="4" name="Text Placeholder 3">
            <a:extLst>
              <a:ext uri="{FF2B5EF4-FFF2-40B4-BE49-F238E27FC236}">
                <a16:creationId xmlns:a16="http://schemas.microsoft.com/office/drawing/2014/main" id="{9AD24297-DE59-A445-8954-A0985AB3F736}"/>
              </a:ext>
            </a:extLst>
          </p:cNvPr>
          <p:cNvSpPr>
            <a:spLocks noGrp="1"/>
          </p:cNvSpPr>
          <p:nvPr>
            <p:ph type="body" idx="1"/>
          </p:nvPr>
        </p:nvSpPr>
        <p:spPr>
          <a:xfrm>
            <a:off x="1265767" y="1204384"/>
            <a:ext cx="10276417" cy="5018616"/>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4">
            <a:extLst>
              <a:ext uri="{FF2B5EF4-FFF2-40B4-BE49-F238E27FC236}">
                <a16:creationId xmlns:a16="http://schemas.microsoft.com/office/drawing/2014/main" id="{84560F1A-4CF8-FC44-975C-BDF98CB53FFF}"/>
              </a:ext>
            </a:extLst>
          </p:cNvPr>
          <p:cNvSpPr>
            <a:spLocks noGrp="1"/>
          </p:cNvSpPr>
          <p:nvPr>
            <p:ph type="sldNum" sz="quarter" idx="4"/>
          </p:nvPr>
        </p:nvSpPr>
        <p:spPr>
          <a:xfrm>
            <a:off x="146051" y="6415618"/>
            <a:ext cx="1128183" cy="361949"/>
          </a:xfrm>
          <a:prstGeom prst="rect">
            <a:avLst/>
          </a:prstGeom>
        </p:spPr>
        <p:txBody>
          <a:bodyPr vert="horz" wrap="square" lIns="91440" tIns="45720" rIns="91440" bIns="45720" numCol="1" anchor="ctr" anchorCtr="0" compatLnSpc="1">
            <a:prstTxWarp prst="textNoShape">
              <a:avLst/>
            </a:prstTxWarp>
          </a:bodyPr>
          <a:lstStyle>
            <a:lvl1pPr>
              <a:defRPr sz="1333">
                <a:solidFill>
                  <a:srgbClr val="898989"/>
                </a:solidFill>
                <a:latin typeface="Arial" panose="020B0604020202020204" pitchFamily="34" charset="0"/>
              </a:defRPr>
            </a:lvl1pPr>
          </a:lstStyle>
          <a:p>
            <a:fld id="{0D069FB2-0CAD-B44D-991D-5FE236B2A86A}" type="slidenum">
              <a:rPr lang="en-US" altLang="en-US"/>
              <a:pPr/>
              <a:t>‹#›</a:t>
            </a:fld>
            <a:endParaRPr lang="en-US" altLang="en-US"/>
          </a:p>
        </p:txBody>
      </p:sp>
      <p:sp>
        <p:nvSpPr>
          <p:cNvPr id="7" name="Rectangle 6">
            <a:extLst>
              <a:ext uri="{FF2B5EF4-FFF2-40B4-BE49-F238E27FC236}">
                <a16:creationId xmlns:a16="http://schemas.microsoft.com/office/drawing/2014/main" id="{B44F7985-E9C2-DB44-B981-2114F1FF80E6}"/>
              </a:ext>
            </a:extLst>
          </p:cNvPr>
          <p:cNvSpPr/>
          <p:nvPr/>
        </p:nvSpPr>
        <p:spPr>
          <a:xfrm>
            <a:off x="-14817" y="0"/>
            <a:ext cx="12206817" cy="457200"/>
          </a:xfrm>
          <a:prstGeom prst="rect">
            <a:avLst/>
          </a:prstGeom>
          <a:solidFill>
            <a:schemeClr val="bg2"/>
          </a:solidFill>
          <a:ln>
            <a:solidFill>
              <a:srgbClr val="8C1515"/>
            </a:solid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solidFill>
                <a:srgbClr val="8C1515"/>
              </a:solidFill>
              <a:latin typeface="Arial"/>
            </a:endParaRPr>
          </a:p>
        </p:txBody>
      </p:sp>
      <p:pic>
        <p:nvPicPr>
          <p:cNvPr id="5126" name="Picture 10" title="Stanford University">
            <a:extLst>
              <a:ext uri="{FF2B5EF4-FFF2-40B4-BE49-F238E27FC236}">
                <a16:creationId xmlns:a16="http://schemas.microsoft.com/office/drawing/2014/main" id="{B392367D-32E8-344C-B560-BA81F3A7FD18}"/>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9495368" y="6474884"/>
            <a:ext cx="2061633" cy="254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B2D9F71F-546F-084A-A845-A1C22BBE13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cSld>
  <p:clrMap bg1="lt1" tx1="dk1" bg2="lt2" tx2="dk2" accent1="accent1" accent2="accent2" accent3="accent3" accent4="accent4" accent5="accent5" accent6="accent6" hlink="hlink" folHlink="folHlink"/>
  <p:sldLayoutIdLst>
    <p:sldLayoutId id="2147484092" r:id="rId1"/>
    <p:sldLayoutId id="2147484093" r:id="rId2"/>
    <p:sldLayoutId id="2147484094" r:id="rId3"/>
    <p:sldLayoutId id="2147484095" r:id="rId4"/>
    <p:sldLayoutId id="2147484096" r:id="rId5"/>
    <p:sldLayoutId id="2147484097" r:id="rId6"/>
    <p:sldLayoutId id="2147484098" r:id="rId7"/>
    <p:sldLayoutId id="2147484100" r:id="rId8"/>
  </p:sldLayoutIdLst>
  <p:transition spd="slow">
    <p:fade/>
  </p:transition>
  <p:hf sldNum="0" hdr="0" ftr="0" dt="0"/>
  <p:txStyles>
    <p:titleStyle>
      <a:lvl1pPr algn="l" defTabSz="609585" rtl="0" eaLnBrk="0" fontAlgn="base" hangingPunct="0">
        <a:lnSpc>
          <a:spcPct val="85000"/>
        </a:lnSpc>
        <a:spcBef>
          <a:spcPct val="0"/>
        </a:spcBef>
        <a:spcAft>
          <a:spcPct val="0"/>
        </a:spcAft>
        <a:defRPr sz="3200" kern="1200">
          <a:solidFill>
            <a:schemeClr val="bg2"/>
          </a:solidFill>
          <a:latin typeface="Arial"/>
          <a:ea typeface="ＭＳ Ｐゴシック" charset="0"/>
          <a:cs typeface="ＭＳ Ｐゴシック" charset="0"/>
        </a:defRPr>
      </a:lvl1pPr>
      <a:lvl2pPr algn="l" defTabSz="609585" rtl="0" eaLnBrk="0" fontAlgn="base" hangingPunct="0">
        <a:lnSpc>
          <a:spcPct val="85000"/>
        </a:lnSpc>
        <a:spcBef>
          <a:spcPct val="0"/>
        </a:spcBef>
        <a:spcAft>
          <a:spcPct val="0"/>
        </a:spcAft>
        <a:defRPr sz="3200">
          <a:solidFill>
            <a:schemeClr val="bg2"/>
          </a:solidFill>
          <a:latin typeface="Arial" charset="0"/>
          <a:ea typeface="ＭＳ Ｐゴシック" charset="0"/>
          <a:cs typeface="ＭＳ Ｐゴシック" charset="0"/>
        </a:defRPr>
      </a:lvl2pPr>
      <a:lvl3pPr algn="l" defTabSz="609585" rtl="0" eaLnBrk="0" fontAlgn="base" hangingPunct="0">
        <a:lnSpc>
          <a:spcPct val="85000"/>
        </a:lnSpc>
        <a:spcBef>
          <a:spcPct val="0"/>
        </a:spcBef>
        <a:spcAft>
          <a:spcPct val="0"/>
        </a:spcAft>
        <a:defRPr sz="3200">
          <a:solidFill>
            <a:schemeClr val="bg2"/>
          </a:solidFill>
          <a:latin typeface="Arial" charset="0"/>
          <a:ea typeface="ＭＳ Ｐゴシック" charset="0"/>
          <a:cs typeface="ＭＳ Ｐゴシック" charset="0"/>
        </a:defRPr>
      </a:lvl3pPr>
      <a:lvl4pPr algn="l" defTabSz="609585" rtl="0" eaLnBrk="0" fontAlgn="base" hangingPunct="0">
        <a:lnSpc>
          <a:spcPct val="85000"/>
        </a:lnSpc>
        <a:spcBef>
          <a:spcPct val="0"/>
        </a:spcBef>
        <a:spcAft>
          <a:spcPct val="0"/>
        </a:spcAft>
        <a:defRPr sz="3200">
          <a:solidFill>
            <a:schemeClr val="bg2"/>
          </a:solidFill>
          <a:latin typeface="Arial" charset="0"/>
          <a:ea typeface="ＭＳ Ｐゴシック" charset="0"/>
          <a:cs typeface="ＭＳ Ｐゴシック" charset="0"/>
        </a:defRPr>
      </a:lvl4pPr>
      <a:lvl5pPr algn="l" defTabSz="609585" rtl="0" eaLnBrk="0" fontAlgn="base" hangingPunct="0">
        <a:lnSpc>
          <a:spcPct val="85000"/>
        </a:lnSpc>
        <a:spcBef>
          <a:spcPct val="0"/>
        </a:spcBef>
        <a:spcAft>
          <a:spcPct val="0"/>
        </a:spcAft>
        <a:defRPr sz="3200">
          <a:solidFill>
            <a:schemeClr val="bg2"/>
          </a:solidFill>
          <a:latin typeface="Arial" charset="0"/>
          <a:ea typeface="ＭＳ Ｐゴシック" charset="0"/>
          <a:cs typeface="ＭＳ Ｐゴシック" charset="0"/>
        </a:defRPr>
      </a:lvl5pPr>
      <a:lvl6pPr marL="609585" algn="l" defTabSz="609585" rtl="0" fontAlgn="base">
        <a:lnSpc>
          <a:spcPct val="85000"/>
        </a:lnSpc>
        <a:spcBef>
          <a:spcPct val="0"/>
        </a:spcBef>
        <a:spcAft>
          <a:spcPct val="0"/>
        </a:spcAft>
        <a:defRPr sz="3200">
          <a:solidFill>
            <a:schemeClr val="bg2"/>
          </a:solidFill>
          <a:latin typeface="Source Sans Pro Semibold" charset="0"/>
          <a:ea typeface="ＭＳ Ｐゴシック" charset="0"/>
          <a:cs typeface="ＭＳ Ｐゴシック" charset="0"/>
        </a:defRPr>
      </a:lvl6pPr>
      <a:lvl7pPr marL="1219170" algn="l" defTabSz="609585" rtl="0" fontAlgn="base">
        <a:lnSpc>
          <a:spcPct val="85000"/>
        </a:lnSpc>
        <a:spcBef>
          <a:spcPct val="0"/>
        </a:spcBef>
        <a:spcAft>
          <a:spcPct val="0"/>
        </a:spcAft>
        <a:defRPr sz="3200">
          <a:solidFill>
            <a:schemeClr val="bg2"/>
          </a:solidFill>
          <a:latin typeface="Source Sans Pro Semibold" charset="0"/>
          <a:ea typeface="ＭＳ Ｐゴシック" charset="0"/>
          <a:cs typeface="ＭＳ Ｐゴシック" charset="0"/>
        </a:defRPr>
      </a:lvl7pPr>
      <a:lvl8pPr marL="1828754" algn="l" defTabSz="609585" rtl="0" fontAlgn="base">
        <a:lnSpc>
          <a:spcPct val="85000"/>
        </a:lnSpc>
        <a:spcBef>
          <a:spcPct val="0"/>
        </a:spcBef>
        <a:spcAft>
          <a:spcPct val="0"/>
        </a:spcAft>
        <a:defRPr sz="3200">
          <a:solidFill>
            <a:schemeClr val="bg2"/>
          </a:solidFill>
          <a:latin typeface="Source Sans Pro Semibold" charset="0"/>
          <a:ea typeface="ＭＳ Ｐゴシック" charset="0"/>
          <a:cs typeface="ＭＳ Ｐゴシック" charset="0"/>
        </a:defRPr>
      </a:lvl8pPr>
      <a:lvl9pPr marL="2438339" algn="l" defTabSz="609585" rtl="0" fontAlgn="base">
        <a:lnSpc>
          <a:spcPct val="85000"/>
        </a:lnSpc>
        <a:spcBef>
          <a:spcPct val="0"/>
        </a:spcBef>
        <a:spcAft>
          <a:spcPct val="0"/>
        </a:spcAft>
        <a:defRPr sz="3200">
          <a:solidFill>
            <a:schemeClr val="bg2"/>
          </a:solidFill>
          <a:latin typeface="Source Sans Pro Semibold" charset="0"/>
          <a:ea typeface="ＭＳ Ｐゴシック" charset="0"/>
          <a:cs typeface="ＭＳ Ｐゴシック" charset="0"/>
        </a:defRPr>
      </a:lvl9pPr>
    </p:titleStyle>
    <p:bodyStyle>
      <a:lvl1pPr marL="457189" indent="-457189" algn="l" defTabSz="609585" rtl="0" eaLnBrk="0" fontAlgn="base" hangingPunct="0">
        <a:spcBef>
          <a:spcPct val="20000"/>
        </a:spcBef>
        <a:spcAft>
          <a:spcPct val="0"/>
        </a:spcAft>
        <a:buFont typeface="Arial" panose="020B0604020202020204" pitchFamily="34" charset="0"/>
        <a:defRPr sz="2400" kern="1200" cap="small" spc="27">
          <a:solidFill>
            <a:schemeClr val="tx1"/>
          </a:solidFill>
          <a:latin typeface="Arial"/>
          <a:ea typeface="ＭＳ Ｐゴシック" charset="0"/>
          <a:cs typeface="ＭＳ Ｐゴシック" charset="0"/>
        </a:defRPr>
      </a:lvl1pPr>
      <a:lvl2pPr marL="385224" indent="-385224" algn="l" defTabSz="609585" rtl="0" eaLnBrk="0" fontAlgn="base" hangingPunct="0">
        <a:spcBef>
          <a:spcPct val="20000"/>
        </a:spcBef>
        <a:spcAft>
          <a:spcPct val="0"/>
        </a:spcAft>
        <a:buClr>
          <a:schemeClr val="bg2"/>
        </a:buClr>
        <a:buFont typeface="Wingdings" pitchFamily="2" charset="2"/>
        <a:buChar char="§"/>
        <a:defRPr sz="2000" kern="1200">
          <a:solidFill>
            <a:srgbClr val="595959"/>
          </a:solidFill>
          <a:latin typeface="Arial"/>
          <a:ea typeface="ＭＳ Ｐゴシック" charset="0"/>
          <a:cs typeface="+mn-cs"/>
        </a:defRPr>
      </a:lvl2pPr>
      <a:lvl3pPr marL="759865" indent="-300559" algn="l" defTabSz="609585" rtl="0" eaLnBrk="0" fontAlgn="base" hangingPunct="0">
        <a:spcBef>
          <a:spcPct val="20000"/>
        </a:spcBef>
        <a:spcAft>
          <a:spcPct val="0"/>
        </a:spcAft>
        <a:buClr>
          <a:schemeClr val="bg2"/>
        </a:buClr>
        <a:buSzPct val="102000"/>
        <a:buFont typeface="Source Sans Pro" panose="020F0502020204030204" pitchFamily="34" charset="0"/>
        <a:buChar char="›"/>
        <a:defRPr sz="2000" kern="1200">
          <a:solidFill>
            <a:srgbClr val="595959"/>
          </a:solidFill>
          <a:latin typeface="Arial"/>
          <a:ea typeface="ＭＳ Ｐゴシック" charset="0"/>
          <a:cs typeface="+mn-cs"/>
        </a:defRPr>
      </a:lvl3pPr>
      <a:lvl4pPr marL="1219170" indent="-302676" algn="l" defTabSz="609585" rtl="0" eaLnBrk="0" fontAlgn="base" hangingPunct="0">
        <a:spcBef>
          <a:spcPct val="20000"/>
        </a:spcBef>
        <a:spcAft>
          <a:spcPct val="0"/>
        </a:spcAft>
        <a:buClr>
          <a:schemeClr val="bg2"/>
        </a:buClr>
        <a:buFont typeface="Arial" panose="020B0604020202020204" pitchFamily="34" charset="0"/>
        <a:buChar char="•"/>
        <a:defRPr sz="2000" kern="1200">
          <a:solidFill>
            <a:srgbClr val="595959"/>
          </a:solidFill>
          <a:latin typeface="Arial"/>
          <a:ea typeface="ＭＳ Ｐゴシック" charset="0"/>
          <a:cs typeface="+mn-cs"/>
        </a:defRPr>
      </a:lvl4pPr>
      <a:lvl5pPr marL="1678475" indent="-302676" algn="l" defTabSz="609585" rtl="0" eaLnBrk="0" fontAlgn="base" hangingPunct="0">
        <a:spcBef>
          <a:spcPct val="20000"/>
        </a:spcBef>
        <a:spcAft>
          <a:spcPct val="0"/>
        </a:spcAft>
        <a:buClr>
          <a:schemeClr val="bg2"/>
        </a:buClr>
        <a:buFont typeface="Source Sans Pro" panose="020F0502020204030204" pitchFamily="34" charset="0"/>
        <a:buChar char="–"/>
        <a:defRPr sz="2000" kern="1200">
          <a:solidFill>
            <a:srgbClr val="595959"/>
          </a:solidFill>
          <a:latin typeface="Arial"/>
          <a:ea typeface="ＭＳ Ｐゴシック" charset="0"/>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2.tiff"/></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1">
            <a:extLst>
              <a:ext uri="{FF2B5EF4-FFF2-40B4-BE49-F238E27FC236}">
                <a16:creationId xmlns:a16="http://schemas.microsoft.com/office/drawing/2014/main" id="{FF0154C3-2FFE-E24A-BC51-73A8824AC165}"/>
              </a:ext>
            </a:extLst>
          </p:cNvPr>
          <p:cNvSpPr>
            <a:spLocks noGrp="1"/>
          </p:cNvSpPr>
          <p:nvPr>
            <p:ph type="ctrTitle"/>
          </p:nvPr>
        </p:nvSpPr>
        <p:spPr>
          <a:xfrm>
            <a:off x="609600" y="2603501"/>
            <a:ext cx="10972800" cy="825500"/>
          </a:xfrm>
        </p:spPr>
        <p:txBody>
          <a:bodyPr/>
          <a:lstStyle/>
          <a:p>
            <a:pPr eaLnBrk="1" hangingPunct="1"/>
            <a:r>
              <a:rPr lang="en-US" altLang="en-US" b="1">
                <a:ea typeface="ＭＳ Ｐゴシック"/>
              </a:rPr>
              <a:t>A Unified Push Memory for Generating Hardware Accelerators</a:t>
            </a:r>
            <a:endParaRPr lang="en-US" altLang="en-US" b="1">
              <a:latin typeface="Arial" panose="020B0604020202020204" pitchFamily="34" charset="0"/>
              <a:ea typeface="ＭＳ Ｐゴシック" panose="020B0600070205080204" pitchFamily="34" charset="-128"/>
            </a:endParaRPr>
          </a:p>
        </p:txBody>
      </p:sp>
      <p:sp>
        <p:nvSpPr>
          <p:cNvPr id="11266" name="Text Placeholder 2">
            <a:extLst>
              <a:ext uri="{FF2B5EF4-FFF2-40B4-BE49-F238E27FC236}">
                <a16:creationId xmlns:a16="http://schemas.microsoft.com/office/drawing/2014/main" id="{41AB3670-DBF9-3741-A9B3-40D8B9ADC8AA}"/>
              </a:ext>
            </a:extLst>
          </p:cNvPr>
          <p:cNvSpPr>
            <a:spLocks noGrp="1"/>
          </p:cNvSpPr>
          <p:nvPr>
            <p:ph type="body" sz="quarter" idx="18"/>
          </p:nvPr>
        </p:nvSpPr>
        <p:spPr bwMode="auto">
          <a:xfrm>
            <a:off x="2137834" y="4459818"/>
            <a:ext cx="8079317" cy="783167"/>
          </a:xfrm>
        </p:spPr>
        <p:txBody>
          <a:bodyPr numCol="1" compatLnSpc="1">
            <a:prstTxWarp prst="textNoShape">
              <a:avLst/>
            </a:prstTxWarp>
          </a:bodyPr>
          <a:lstStyle/>
          <a:p>
            <a:pPr marL="0" indent="0"/>
            <a:r>
              <a:rPr lang="en-US">
                <a:ea typeface="ＭＳ Ｐゴシック"/>
                <a:cs typeface="Arial"/>
              </a:rPr>
              <a:t>Jeff Setter</a:t>
            </a:r>
            <a:endParaRPr lang="en-US">
              <a:cs typeface="Arial"/>
            </a:endParaRPr>
          </a:p>
        </p:txBody>
      </p:sp>
      <p:sp>
        <p:nvSpPr>
          <p:cNvPr id="4" name="Subtitle 3">
            <a:extLst>
              <a:ext uri="{FF2B5EF4-FFF2-40B4-BE49-F238E27FC236}">
                <a16:creationId xmlns:a16="http://schemas.microsoft.com/office/drawing/2014/main" id="{7C09D295-F097-484D-8B5C-4E6B86BB3A6D}"/>
              </a:ext>
            </a:extLst>
          </p:cNvPr>
          <p:cNvSpPr>
            <a:spLocks noGrp="1"/>
          </p:cNvSpPr>
          <p:nvPr>
            <p:ph type="subTitle" idx="1"/>
          </p:nvPr>
        </p:nvSpPr>
        <p:spPr>
          <a:xfrm>
            <a:off x="609600" y="3429001"/>
            <a:ext cx="10972800" cy="615951"/>
          </a:xfrm>
        </p:spPr>
        <p:txBody>
          <a:bodyPr vert="horz" lIns="0" tIns="60960" rIns="0" bIns="60960" rtlCol="0" anchor="t">
            <a:noAutofit/>
          </a:bodyPr>
          <a:lstStyle/>
          <a:p>
            <a:pPr>
              <a:spcAft>
                <a:spcPts val="0"/>
              </a:spcAft>
              <a:defRPr/>
            </a:pPr>
            <a:r>
              <a:rPr lang="en-US">
                <a:ea typeface="ＭＳ Ｐゴシック"/>
              </a:rPr>
              <a:t>Intel Review</a:t>
            </a:r>
            <a:endParaRPr lang="en-US">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9A5AB-0D60-4443-8273-DD2FE2311727}"/>
              </a:ext>
            </a:extLst>
          </p:cNvPr>
          <p:cNvSpPr>
            <a:spLocks noGrp="1"/>
          </p:cNvSpPr>
          <p:nvPr>
            <p:ph type="title"/>
          </p:nvPr>
        </p:nvSpPr>
        <p:spPr/>
        <p:txBody>
          <a:bodyPr/>
          <a:lstStyle/>
          <a:p>
            <a:r>
              <a:rPr lang="en-US">
                <a:ea typeface="ＭＳ Ｐゴシック"/>
              </a:rPr>
              <a:t>Line buffer as a unified buffer</a:t>
            </a:r>
            <a:endParaRPr lang="en-US"/>
          </a:p>
        </p:txBody>
      </p:sp>
      <p:pic>
        <p:nvPicPr>
          <p:cNvPr id="8" name="Picture 8" descr="A picture containing crossword puzzle&#10;&#10;Description generated with high confidence">
            <a:extLst>
              <a:ext uri="{FF2B5EF4-FFF2-40B4-BE49-F238E27FC236}">
                <a16:creationId xmlns:a16="http://schemas.microsoft.com/office/drawing/2014/main" id="{A5670613-08D6-4722-AE20-792C70B572C3}"/>
              </a:ext>
            </a:extLst>
          </p:cNvPr>
          <p:cNvPicPr>
            <a:picLocks noChangeAspect="1"/>
          </p:cNvPicPr>
          <p:nvPr/>
        </p:nvPicPr>
        <p:blipFill>
          <a:blip r:embed="rId2"/>
          <a:stretch>
            <a:fillRect/>
          </a:stretch>
        </p:blipFill>
        <p:spPr>
          <a:xfrm>
            <a:off x="957618" y="1311433"/>
            <a:ext cx="7078018" cy="5120281"/>
          </a:xfrm>
          <a:prstGeom prst="rect">
            <a:avLst/>
          </a:prstGeom>
        </p:spPr>
      </p:pic>
      <p:sp>
        <p:nvSpPr>
          <p:cNvPr id="13" name="TextBox 12">
            <a:extLst>
              <a:ext uri="{FF2B5EF4-FFF2-40B4-BE49-F238E27FC236}">
                <a16:creationId xmlns:a16="http://schemas.microsoft.com/office/drawing/2014/main" id="{9D63DFCF-5B79-4144-BA95-6FDE8A3CAF43}"/>
              </a:ext>
            </a:extLst>
          </p:cNvPr>
          <p:cNvSpPr txBox="1"/>
          <p:nvPr/>
        </p:nvSpPr>
        <p:spPr>
          <a:xfrm>
            <a:off x="7521954" y="1500826"/>
            <a:ext cx="4506036"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200">
                <a:latin typeface="Arial"/>
                <a:ea typeface="ＭＳ Ｐゴシック"/>
                <a:cs typeface="Arial"/>
              </a:rPr>
              <a:t>Input and output blocks are the same size as the chunk/stencil</a:t>
            </a:r>
            <a:endParaRPr lang="en-US" sz="2200">
              <a:latin typeface="Arial"/>
              <a:cs typeface="Arial"/>
            </a:endParaRPr>
          </a:p>
          <a:p>
            <a:pPr marL="342900" indent="-342900">
              <a:buFont typeface="Arial"/>
              <a:buChar char="•"/>
            </a:pPr>
            <a:endParaRPr lang="en-US" sz="2200">
              <a:latin typeface="Arial"/>
              <a:cs typeface="Arial"/>
            </a:endParaRPr>
          </a:p>
          <a:p>
            <a:pPr marL="342900" indent="-342900">
              <a:buFont typeface="Arial"/>
              <a:buChar char="•"/>
            </a:pPr>
            <a:r>
              <a:rPr lang="en-US" sz="2200">
                <a:latin typeface="Arial"/>
                <a:ea typeface="ＭＳ Ｐゴシック"/>
                <a:cs typeface="Arial"/>
              </a:rPr>
              <a:t>Since the input is just 1 pixel, then 8 pixels in the new output stencil are reused</a:t>
            </a:r>
            <a:endParaRPr lang="en-US" sz="2200">
              <a:latin typeface="Arial"/>
              <a:cs typeface="Arial"/>
            </a:endParaRPr>
          </a:p>
          <a:p>
            <a:pPr marL="342900" indent="-342900">
              <a:buFont typeface="Arial"/>
              <a:buChar char="•"/>
            </a:pPr>
            <a:endParaRPr lang="en-US" sz="2200">
              <a:latin typeface="Arial"/>
              <a:cs typeface="Arial"/>
            </a:endParaRPr>
          </a:p>
          <a:p>
            <a:pPr marL="342900" indent="-342900">
              <a:buFont typeface="Arial"/>
              <a:buChar char="•"/>
            </a:pPr>
            <a:r>
              <a:rPr lang="en-US" sz="2200">
                <a:latin typeface="Arial"/>
                <a:ea typeface="ＭＳ Ｐゴシック"/>
                <a:cs typeface="Arial"/>
              </a:rPr>
              <a:t>For a line buffer, we have </a:t>
            </a:r>
            <a:r>
              <a:rPr lang="en-US" sz="2200" b="1" u="sng">
                <a:latin typeface="Arial"/>
                <a:ea typeface="ＭＳ Ｐゴシック"/>
                <a:cs typeface="Arial"/>
              </a:rPr>
              <a:t>overlapping output stencils</a:t>
            </a:r>
            <a:endParaRPr lang="en-US" sz="2200" b="1" u="sng">
              <a:latin typeface="Arial"/>
              <a:cs typeface="Arial"/>
            </a:endParaRPr>
          </a:p>
          <a:p>
            <a:pPr marL="285750" indent="-285750">
              <a:buFont typeface="Arial"/>
              <a:buChar char="•"/>
            </a:pPr>
            <a:endParaRPr lang="en-US" sz="2200">
              <a:latin typeface="Arial"/>
              <a:cs typeface="Arial"/>
            </a:endParaRPr>
          </a:p>
        </p:txBody>
      </p:sp>
      <p:sp>
        <p:nvSpPr>
          <p:cNvPr id="3" name="Rectangle 2">
            <a:extLst>
              <a:ext uri="{FF2B5EF4-FFF2-40B4-BE49-F238E27FC236}">
                <a16:creationId xmlns:a16="http://schemas.microsoft.com/office/drawing/2014/main" id="{6AD1BB2B-1248-7848-BB01-90790B73E625}"/>
              </a:ext>
            </a:extLst>
          </p:cNvPr>
          <p:cNvSpPr/>
          <p:nvPr/>
        </p:nvSpPr>
        <p:spPr>
          <a:xfrm>
            <a:off x="4211785" y="1731818"/>
            <a:ext cx="1981200" cy="318654"/>
          </a:xfrm>
          <a:prstGeom prst="rect">
            <a:avLst/>
          </a:prstGeom>
          <a:noFill/>
          <a:ln w="190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2C030E0-1DCE-9242-873B-060DF2475ADF}"/>
              </a:ext>
            </a:extLst>
          </p:cNvPr>
          <p:cNvSpPr/>
          <p:nvPr/>
        </p:nvSpPr>
        <p:spPr>
          <a:xfrm>
            <a:off x="4211785" y="3936294"/>
            <a:ext cx="2175160" cy="318654"/>
          </a:xfrm>
          <a:prstGeom prst="rect">
            <a:avLst/>
          </a:prstGeom>
          <a:noFill/>
          <a:ln w="190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37286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53389-C203-4279-872A-FDCA161540D9}"/>
              </a:ext>
            </a:extLst>
          </p:cNvPr>
          <p:cNvSpPr>
            <a:spLocks noGrp="1"/>
          </p:cNvSpPr>
          <p:nvPr>
            <p:ph type="title"/>
          </p:nvPr>
        </p:nvSpPr>
        <p:spPr/>
        <p:txBody>
          <a:bodyPr/>
          <a:lstStyle/>
          <a:p>
            <a:r>
              <a:rPr lang="en-US">
                <a:ea typeface="ＭＳ Ｐゴシック"/>
              </a:rPr>
              <a:t>Additional flexibilities in unified buffer</a:t>
            </a:r>
            <a:endParaRPr lang="en-US"/>
          </a:p>
        </p:txBody>
      </p:sp>
      <p:sp>
        <p:nvSpPr>
          <p:cNvPr id="3" name="Content Placeholder 2">
            <a:extLst>
              <a:ext uri="{FF2B5EF4-FFF2-40B4-BE49-F238E27FC236}">
                <a16:creationId xmlns:a16="http://schemas.microsoft.com/office/drawing/2014/main" id="{59EE7D7F-1284-47FD-89E9-504D1ED74D90}"/>
              </a:ext>
            </a:extLst>
          </p:cNvPr>
          <p:cNvSpPr>
            <a:spLocks noGrp="1"/>
          </p:cNvSpPr>
          <p:nvPr>
            <p:ph sz="quarter" idx="10"/>
          </p:nvPr>
        </p:nvSpPr>
        <p:spPr/>
        <p:txBody>
          <a:bodyPr vert="horz" lIns="0" tIns="45720" rIns="0" bIns="45720" rtlCol="0" anchor="t">
            <a:normAutofit/>
          </a:bodyPr>
          <a:lstStyle/>
          <a:p>
            <a:pPr marL="456565" indent="-456565">
              <a:buFont typeface="Arial"/>
              <a:buChar char="•"/>
            </a:pPr>
            <a:r>
              <a:rPr lang="en-US">
                <a:ea typeface="ＭＳ Ｐゴシック"/>
              </a:rPr>
              <a:t>Combine both overlapping and multi-cycle execution</a:t>
            </a:r>
          </a:p>
          <a:p>
            <a:pPr marL="456565" indent="-456565">
              <a:buFont typeface="Arial"/>
              <a:buChar char="•"/>
            </a:pPr>
            <a:endParaRPr lang="en-US">
              <a:ea typeface="ＭＳ Ｐゴシック"/>
            </a:endParaRPr>
          </a:p>
          <a:p>
            <a:pPr marL="456565" indent="-456565">
              <a:buFont typeface="Arial"/>
              <a:buChar char="•"/>
            </a:pPr>
            <a:r>
              <a:rPr lang="en-US">
                <a:ea typeface="ＭＳ Ｐゴシック"/>
              </a:rPr>
              <a:t>Can have multiple input and output streams</a:t>
            </a:r>
            <a:endParaRPr lang="en-US"/>
          </a:p>
          <a:p>
            <a:pPr marL="802005" lvl="2" indent="-342900">
              <a:buFont typeface="Arial"/>
              <a:buChar char="•"/>
            </a:pPr>
            <a:r>
              <a:rPr lang="en-US">
                <a:solidFill>
                  <a:schemeClr val="tx1"/>
                </a:solidFill>
                <a:ea typeface="ＭＳ Ｐゴシック"/>
                <a:cs typeface="Arial"/>
              </a:rPr>
              <a:t>Multiple consumers of buffer =&gt; multiple output streams</a:t>
            </a:r>
            <a:endParaRPr lang="en-US">
              <a:solidFill>
                <a:schemeClr val="tx1"/>
              </a:solidFill>
              <a:cs typeface="Arial"/>
            </a:endParaRPr>
          </a:p>
          <a:p>
            <a:pPr marL="802005" lvl="2" indent="-342900">
              <a:buFont typeface="Arial"/>
              <a:buChar char="•"/>
            </a:pPr>
            <a:r>
              <a:rPr lang="en-US">
                <a:solidFill>
                  <a:schemeClr val="tx1"/>
                </a:solidFill>
                <a:ea typeface="ＭＳ Ｐゴシック"/>
                <a:cs typeface="Arial"/>
              </a:rPr>
              <a:t>Accumulation of values =&gt; multiple input streams</a:t>
            </a:r>
          </a:p>
          <a:p>
            <a:pPr marL="802005" lvl="2" indent="-342900">
              <a:buFont typeface="Arial"/>
              <a:buChar char="•"/>
            </a:pPr>
            <a:endParaRPr lang="en-US">
              <a:solidFill>
                <a:schemeClr val="tx1"/>
              </a:solidFill>
              <a:cs typeface="Arial"/>
            </a:endParaRPr>
          </a:p>
          <a:p>
            <a:pPr marL="384810" lvl="1" indent="-384810">
              <a:buFont typeface="Arial"/>
              <a:buChar char="•"/>
            </a:pPr>
            <a:r>
              <a:rPr lang="en-US">
                <a:solidFill>
                  <a:schemeClr val="tx1"/>
                </a:solidFill>
                <a:ea typeface="ＭＳ Ｐゴシック"/>
                <a:cs typeface="Arial"/>
              </a:rPr>
              <a:t>Implementing these buffers in hardware?</a:t>
            </a:r>
            <a:endParaRPr lang="en-US">
              <a:solidFill>
                <a:schemeClr val="tx1"/>
              </a:solidFill>
              <a:cs typeface="Arial"/>
            </a:endParaRPr>
          </a:p>
          <a:p>
            <a:pPr marL="802005" lvl="2" indent="-342900">
              <a:buFont typeface="Arial"/>
              <a:buChar char="•"/>
            </a:pPr>
            <a:endParaRPr lang="en-US">
              <a:solidFill>
                <a:schemeClr val="tx1"/>
              </a:solidFill>
              <a:cs typeface="Arial"/>
            </a:endParaRPr>
          </a:p>
        </p:txBody>
      </p:sp>
    </p:spTree>
    <p:extLst>
      <p:ext uri="{BB962C8B-B14F-4D97-AF65-F5344CB8AC3E}">
        <p14:creationId xmlns:p14="http://schemas.microsoft.com/office/powerpoint/2010/main" val="20415109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236892-F062-ED48-98AA-87AAC04D87CE}"/>
              </a:ext>
            </a:extLst>
          </p:cNvPr>
          <p:cNvSpPr>
            <a:spLocks noGrp="1"/>
          </p:cNvSpPr>
          <p:nvPr>
            <p:ph type="title"/>
          </p:nvPr>
        </p:nvSpPr>
        <p:spPr/>
        <p:txBody>
          <a:bodyPr/>
          <a:lstStyle/>
          <a:p>
            <a:r>
              <a:rPr lang="en-US"/>
              <a:t>Buffer Mapping</a:t>
            </a:r>
            <a:br>
              <a:rPr lang="en-US"/>
            </a:br>
            <a:r>
              <a:rPr lang="en-US"/>
              <a:t>Rewrite Rules</a:t>
            </a:r>
          </a:p>
        </p:txBody>
      </p:sp>
      <p:sp>
        <p:nvSpPr>
          <p:cNvPr id="7" name="Text Placeholder 6">
            <a:extLst>
              <a:ext uri="{FF2B5EF4-FFF2-40B4-BE49-F238E27FC236}">
                <a16:creationId xmlns:a16="http://schemas.microsoft.com/office/drawing/2014/main" id="{74EDDAA4-2A68-A14D-886B-8ED195F94540}"/>
              </a:ext>
            </a:extLst>
          </p:cNvPr>
          <p:cNvSpPr>
            <a:spLocks noGrp="1"/>
          </p:cNvSpPr>
          <p:nvPr>
            <p:ph type="body" sz="half" idx="2"/>
          </p:nvPr>
        </p:nvSpPr>
        <p:spPr/>
        <p:txBody>
          <a:bodyPr/>
          <a:lstStyle/>
          <a:p>
            <a:endParaRPr lang="en-US"/>
          </a:p>
        </p:txBody>
      </p:sp>
      <p:sp>
        <p:nvSpPr>
          <p:cNvPr id="8" name="Picture Placeholder 7">
            <a:extLst>
              <a:ext uri="{FF2B5EF4-FFF2-40B4-BE49-F238E27FC236}">
                <a16:creationId xmlns:a16="http://schemas.microsoft.com/office/drawing/2014/main" id="{9E1FF902-2A74-AE4F-AE72-8EEDEDD4C5F1}"/>
              </a:ext>
            </a:extLst>
          </p:cNvPr>
          <p:cNvSpPr>
            <a:spLocks noGrp="1"/>
          </p:cNvSpPr>
          <p:nvPr>
            <p:ph type="pic" sz="quarter" idx="13"/>
          </p:nvPr>
        </p:nvSpPr>
        <p:spPr/>
      </p:sp>
    </p:spTree>
    <p:extLst>
      <p:ext uri="{BB962C8B-B14F-4D97-AF65-F5344CB8AC3E}">
        <p14:creationId xmlns:p14="http://schemas.microsoft.com/office/powerpoint/2010/main" val="9777711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75751-DC5A-A449-B9BC-9619AADCA9B4}"/>
              </a:ext>
            </a:extLst>
          </p:cNvPr>
          <p:cNvSpPr>
            <a:spLocks noGrp="1"/>
          </p:cNvSpPr>
          <p:nvPr>
            <p:ph type="title"/>
          </p:nvPr>
        </p:nvSpPr>
        <p:spPr/>
        <p:txBody>
          <a:bodyPr/>
          <a:lstStyle/>
          <a:p>
            <a:r>
              <a:rPr lang="en-US"/>
              <a:t>Unified Buffer Mapping</a:t>
            </a:r>
          </a:p>
        </p:txBody>
      </p:sp>
      <p:graphicFrame>
        <p:nvGraphicFramePr>
          <p:cNvPr id="4" name="Content Placeholder 3">
            <a:extLst>
              <a:ext uri="{FF2B5EF4-FFF2-40B4-BE49-F238E27FC236}">
                <a16:creationId xmlns:a16="http://schemas.microsoft.com/office/drawing/2014/main" id="{B9080DD7-419E-2B43-BA97-75D17E487AC6}"/>
              </a:ext>
            </a:extLst>
          </p:cNvPr>
          <p:cNvGraphicFramePr>
            <a:graphicFrameLocks noGrp="1"/>
          </p:cNvGraphicFramePr>
          <p:nvPr>
            <p:ph idx="1"/>
            <p:extLst>
              <p:ext uri="{D42A27DB-BD31-4B8C-83A1-F6EECF244321}">
                <p14:modId xmlns:p14="http://schemas.microsoft.com/office/powerpoint/2010/main" val="3286962791"/>
              </p:ext>
            </p:extLst>
          </p:nvPr>
        </p:nvGraphicFramePr>
        <p:xfrm>
          <a:off x="1026584" y="1517666"/>
          <a:ext cx="10515600" cy="29504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Curved Up Arrow 11">
            <a:extLst>
              <a:ext uri="{FF2B5EF4-FFF2-40B4-BE49-F238E27FC236}">
                <a16:creationId xmlns:a16="http://schemas.microsoft.com/office/drawing/2014/main" id="{41BC5439-637D-5348-9892-73780A7B6089}"/>
              </a:ext>
            </a:extLst>
          </p:cNvPr>
          <p:cNvSpPr/>
          <p:nvPr/>
        </p:nvSpPr>
        <p:spPr>
          <a:xfrm>
            <a:off x="5176066" y="4115989"/>
            <a:ext cx="2455817" cy="1045028"/>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latin typeface="Arial"/>
              <a:cs typeface="Arial"/>
            </a:endParaRPr>
          </a:p>
        </p:txBody>
      </p:sp>
      <p:sp>
        <p:nvSpPr>
          <p:cNvPr id="6" name="TextBox 5">
            <a:extLst>
              <a:ext uri="{FF2B5EF4-FFF2-40B4-BE49-F238E27FC236}">
                <a16:creationId xmlns:a16="http://schemas.microsoft.com/office/drawing/2014/main" id="{5733F88D-5B0F-BF4E-B6CC-D47A7069808D}"/>
              </a:ext>
            </a:extLst>
          </p:cNvPr>
          <p:cNvSpPr txBox="1"/>
          <p:nvPr/>
        </p:nvSpPr>
        <p:spPr>
          <a:xfrm>
            <a:off x="5578828" y="5570077"/>
            <a:ext cx="2053055" cy="461665"/>
          </a:xfrm>
          <a:prstGeom prst="rect">
            <a:avLst/>
          </a:prstGeom>
          <a:noFill/>
        </p:spPr>
        <p:txBody>
          <a:bodyPr wrap="square" rtlCol="0">
            <a:spAutoFit/>
          </a:bodyPr>
          <a:lstStyle/>
          <a:p>
            <a:r>
              <a:rPr lang="en-US" sz="2400">
                <a:latin typeface="Arial"/>
                <a:cs typeface="Arial"/>
              </a:rPr>
              <a:t>Rewrite rules</a:t>
            </a:r>
          </a:p>
        </p:txBody>
      </p:sp>
      <p:sp>
        <p:nvSpPr>
          <p:cNvPr id="7" name="Rounded Rectangle 6">
            <a:extLst>
              <a:ext uri="{FF2B5EF4-FFF2-40B4-BE49-F238E27FC236}">
                <a16:creationId xmlns:a16="http://schemas.microsoft.com/office/drawing/2014/main" id="{78F92E66-98A1-E24C-9270-A4CD885EA47C}"/>
              </a:ext>
            </a:extLst>
          </p:cNvPr>
          <p:cNvSpPr/>
          <p:nvPr/>
        </p:nvSpPr>
        <p:spPr>
          <a:xfrm>
            <a:off x="1688283" y="5200711"/>
            <a:ext cx="2593570" cy="1138843"/>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a:latin typeface="Arial"/>
                <a:cs typeface="Arial"/>
              </a:rPr>
              <a:t>Unified buffer hardware implementation</a:t>
            </a:r>
          </a:p>
        </p:txBody>
      </p:sp>
      <p:sp>
        <p:nvSpPr>
          <p:cNvPr id="8" name="Right Arrow 7">
            <a:extLst>
              <a:ext uri="{FF2B5EF4-FFF2-40B4-BE49-F238E27FC236}">
                <a16:creationId xmlns:a16="http://schemas.microsoft.com/office/drawing/2014/main" id="{4BD935E7-2760-9849-97CA-034656A5DC72}"/>
              </a:ext>
            </a:extLst>
          </p:cNvPr>
          <p:cNvSpPr/>
          <p:nvPr/>
        </p:nvSpPr>
        <p:spPr>
          <a:xfrm>
            <a:off x="4551617" y="5483343"/>
            <a:ext cx="723207" cy="573578"/>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sp>
        <p:nvSpPr>
          <p:cNvPr id="9" name="TextBox 8">
            <a:extLst>
              <a:ext uri="{FF2B5EF4-FFF2-40B4-BE49-F238E27FC236}">
                <a16:creationId xmlns:a16="http://schemas.microsoft.com/office/drawing/2014/main" id="{5AE65555-5B0C-CF4D-9F7D-5985820F5281}"/>
              </a:ext>
            </a:extLst>
          </p:cNvPr>
          <p:cNvSpPr txBox="1"/>
          <p:nvPr/>
        </p:nvSpPr>
        <p:spPr>
          <a:xfrm>
            <a:off x="1026584" y="1238596"/>
            <a:ext cx="10270412" cy="492443"/>
          </a:xfrm>
          <a:prstGeom prst="rect">
            <a:avLst/>
          </a:prstGeom>
          <a:noFill/>
        </p:spPr>
        <p:txBody>
          <a:bodyPr wrap="square" rtlCol="0" anchor="t">
            <a:spAutoFit/>
          </a:bodyPr>
          <a:lstStyle/>
          <a:p>
            <a:r>
              <a:rPr lang="en-US" sz="2600">
                <a:latin typeface="Arial"/>
                <a:ea typeface="ＭＳ Ｐゴシック"/>
                <a:cs typeface="Arial"/>
              </a:rPr>
              <a:t>Mapping hardware-agnostic app IR to hardware-aware circuit IR</a:t>
            </a:r>
          </a:p>
        </p:txBody>
      </p:sp>
    </p:spTree>
    <p:extLst>
      <p:ext uri="{BB962C8B-B14F-4D97-AF65-F5344CB8AC3E}">
        <p14:creationId xmlns:p14="http://schemas.microsoft.com/office/powerpoint/2010/main" val="1020344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4798FB1-7347-724B-9850-7D58D596B642}"/>
              </a:ext>
            </a:extLst>
          </p:cNvPr>
          <p:cNvSpPr/>
          <p:nvPr/>
        </p:nvSpPr>
        <p:spPr>
          <a:xfrm>
            <a:off x="5470585" y="3584071"/>
            <a:ext cx="6096000" cy="2677656"/>
          </a:xfrm>
          <a:prstGeom prst="rect">
            <a:avLst/>
          </a:prstGeom>
        </p:spPr>
        <p:txBody>
          <a:bodyPr>
            <a:spAutoFit/>
          </a:bodyPr>
          <a:lstStyle/>
          <a:p>
            <a:pPr marL="456565" indent="-456565">
              <a:buFont typeface="Arial" panose="020B0604020202020204" pitchFamily="34" charset="0"/>
              <a:buChar char="•"/>
            </a:pPr>
            <a:r>
              <a:rPr lang="en-US" sz="2400" dirty="0">
                <a:ea typeface="ＭＳ Ｐゴシック"/>
              </a:rPr>
              <a:t>Loop nest expression for output access​:</a:t>
            </a:r>
          </a:p>
          <a:p>
            <a:pPr marL="456565" indent="-456565"/>
            <a:endParaRPr lang="en-US" dirty="0">
              <a:latin typeface="Consolas"/>
              <a:ea typeface="ＭＳ Ｐゴシック"/>
              <a:cs typeface="Consolas" panose="020B0609020204030204" pitchFamily="49" charset="0"/>
            </a:endParaRPr>
          </a:p>
          <a:p>
            <a:pPr marL="456565" indent="-456565"/>
            <a:r>
              <a:rPr lang="en-US" dirty="0">
                <a:latin typeface="Consolas"/>
                <a:ea typeface="ＭＳ Ｐゴシック"/>
                <a:cs typeface="Consolas" panose="020B0609020204030204" pitchFamily="49" charset="0"/>
              </a:rPr>
              <a:t>for itr1: 0-&gt;</a:t>
            </a:r>
            <a:r>
              <a:rPr lang="en-US" b="1" dirty="0" err="1">
                <a:solidFill>
                  <a:srgbClr val="00B050"/>
                </a:solidFill>
                <a:latin typeface="Consolas"/>
                <a:ea typeface="ＭＳ Ｐゴシック"/>
                <a:cs typeface="Consolas" panose="020B0609020204030204" pitchFamily="49" charset="0"/>
              </a:rPr>
              <a:t>rng</a:t>
            </a:r>
            <a:r>
              <a:rPr lang="en-US" b="1" dirty="0">
                <a:solidFill>
                  <a:srgbClr val="00B050"/>
                </a:solidFill>
                <a:latin typeface="Consolas"/>
                <a:ea typeface="ＭＳ Ｐゴシック"/>
                <a:cs typeface="Consolas" panose="020B0609020204030204" pitchFamily="49" charset="0"/>
              </a:rPr>
              <a:t>[1]</a:t>
            </a:r>
            <a:r>
              <a:rPr lang="en-US" dirty="0">
                <a:solidFill>
                  <a:schemeClr val="bg2"/>
                </a:solidFill>
                <a:latin typeface="Consolas"/>
                <a:ea typeface="ＭＳ Ｐゴシック"/>
                <a:cs typeface="Consolas" panose="020B0609020204030204" pitchFamily="49" charset="0"/>
              </a:rPr>
              <a:t> </a:t>
            </a:r>
            <a:r>
              <a:rPr lang="en-US" dirty="0">
                <a:latin typeface="Consolas"/>
                <a:ea typeface="ＭＳ Ｐゴシック"/>
                <a:cs typeface="Consolas" panose="020B0609020204030204" pitchFamily="49" charset="0"/>
              </a:rPr>
              <a:t>                         </a:t>
            </a:r>
            <a:r>
              <a:rPr lang="en-US" dirty="0">
                <a:solidFill>
                  <a:srgbClr val="000000"/>
                </a:solidFill>
                <a:latin typeface="Consolas"/>
                <a:ea typeface="ＭＳ Ｐゴシック"/>
                <a:cs typeface="Consolas" panose="020B0609020204030204" pitchFamily="49" charset="0"/>
              </a:rPr>
              <a:t>  </a:t>
            </a:r>
            <a:endParaRPr lang="en-US" dirty="0">
              <a:solidFill>
                <a:srgbClr val="00B050"/>
              </a:solidFill>
              <a:latin typeface="Consolas"/>
              <a:ea typeface="ＭＳ Ｐゴシック"/>
              <a:cs typeface="Consolas" panose="020B0609020204030204" pitchFamily="49" charset="0"/>
            </a:endParaRPr>
          </a:p>
          <a:p>
            <a:pPr marL="456565" indent="-456565"/>
            <a:r>
              <a:rPr lang="en-US" dirty="0">
                <a:solidFill>
                  <a:srgbClr val="000000"/>
                </a:solidFill>
                <a:latin typeface="Consolas"/>
                <a:ea typeface="ＭＳ Ｐゴシック"/>
                <a:cs typeface="Consolas" panose="020B0609020204030204" pitchFamily="49" charset="0"/>
              </a:rPr>
              <a:t>  for</a:t>
            </a:r>
            <a:r>
              <a:rPr lang="en-US" dirty="0">
                <a:latin typeface="Consolas"/>
                <a:ea typeface="ＭＳ Ｐゴシック"/>
                <a:cs typeface="Consolas" panose="020B0609020204030204" pitchFamily="49" charset="0"/>
              </a:rPr>
              <a:t> itr0: 0-&gt;</a:t>
            </a:r>
            <a:r>
              <a:rPr lang="en-US" b="1" dirty="0" err="1">
                <a:solidFill>
                  <a:srgbClr val="0432FF"/>
                </a:solidFill>
                <a:latin typeface="Consolas"/>
                <a:ea typeface="ＭＳ Ｐゴシック"/>
                <a:cs typeface="Consolas" panose="020B0609020204030204" pitchFamily="49" charset="0"/>
              </a:rPr>
              <a:t>rng</a:t>
            </a:r>
            <a:r>
              <a:rPr lang="en-US" b="1" dirty="0">
                <a:solidFill>
                  <a:srgbClr val="0432FF"/>
                </a:solidFill>
                <a:latin typeface="Consolas"/>
                <a:ea typeface="ＭＳ Ｐゴシック"/>
                <a:cs typeface="Consolas" panose="020B0609020204030204" pitchFamily="49" charset="0"/>
              </a:rPr>
              <a:t>[0]​</a:t>
            </a:r>
            <a:r>
              <a:rPr lang="en-US" dirty="0">
                <a:latin typeface="Consolas"/>
                <a:ea typeface="ＭＳ Ｐゴシック"/>
                <a:cs typeface="Consolas" panose="020B0609020204030204" pitchFamily="49" charset="0"/>
              </a:rPr>
              <a:t>  </a:t>
            </a:r>
            <a:r>
              <a:rPr lang="en-US" dirty="0">
                <a:solidFill>
                  <a:srgbClr val="000000"/>
                </a:solidFill>
                <a:latin typeface="Consolas"/>
                <a:ea typeface="ＭＳ Ｐゴシック"/>
                <a:cs typeface="Consolas" panose="020B0609020204030204" pitchFamily="49" charset="0"/>
              </a:rPr>
              <a:t>                        </a:t>
            </a:r>
          </a:p>
          <a:p>
            <a:pPr marL="456565" indent="-456565"/>
            <a:r>
              <a:rPr lang="en-US" dirty="0">
                <a:solidFill>
                  <a:srgbClr val="000000"/>
                </a:solidFill>
                <a:latin typeface="Consolas"/>
                <a:ea typeface="ＭＳ Ｐゴシック"/>
                <a:cs typeface="Consolas" panose="020B0609020204030204" pitchFamily="49" charset="0"/>
              </a:rPr>
              <a:t>	</a:t>
            </a:r>
            <a:r>
              <a:rPr lang="en-US" dirty="0">
                <a:latin typeface="Consolas"/>
                <a:ea typeface="ＭＳ Ｐゴシック"/>
                <a:cs typeface="Consolas" panose="020B0609020204030204" pitchFamily="49" charset="0"/>
              </a:rPr>
              <a:t>offset = itr0*</a:t>
            </a:r>
            <a:r>
              <a:rPr lang="en-US" b="1" dirty="0">
                <a:solidFill>
                  <a:srgbClr val="0432FF"/>
                </a:solidFill>
                <a:latin typeface="Consolas"/>
                <a:ea typeface="ＭＳ Ｐゴシック"/>
                <a:cs typeface="Consolas" panose="020B0609020204030204" pitchFamily="49" charset="0"/>
              </a:rPr>
              <a:t>stride[0]</a:t>
            </a:r>
            <a:r>
              <a:rPr lang="en-US" dirty="0">
                <a:latin typeface="Consolas"/>
                <a:ea typeface="ＭＳ Ｐゴシック"/>
                <a:cs typeface="Consolas" panose="020B0609020204030204" pitchFamily="49" charset="0"/>
              </a:rPr>
              <a:t> + itr1*</a:t>
            </a:r>
            <a:r>
              <a:rPr lang="en-US" b="1" dirty="0">
                <a:solidFill>
                  <a:srgbClr val="00B050"/>
                </a:solidFill>
                <a:latin typeface="Consolas"/>
                <a:ea typeface="ＭＳ Ｐゴシック"/>
                <a:cs typeface="Consolas" panose="020B0609020204030204" pitchFamily="49" charset="0"/>
              </a:rPr>
              <a:t>stride[1]</a:t>
            </a:r>
            <a:r>
              <a:rPr lang="en-US" dirty="0">
                <a:latin typeface="Consolas"/>
                <a:ea typeface="ＭＳ Ｐゴシック"/>
                <a:cs typeface="Consolas" panose="020B0609020204030204" pitchFamily="49" charset="0"/>
              </a:rPr>
              <a:t>   </a:t>
            </a:r>
          </a:p>
          <a:p>
            <a:pPr marL="456565" indent="-456565"/>
            <a:r>
              <a:rPr lang="en-US" dirty="0">
                <a:latin typeface="Consolas"/>
                <a:ea typeface="ＭＳ Ｐゴシック"/>
                <a:cs typeface="Consolas" panose="020B0609020204030204" pitchFamily="49" charset="0"/>
              </a:rPr>
              <a:t>	</a:t>
            </a:r>
            <a:r>
              <a:rPr lang="en-US" dirty="0" err="1">
                <a:latin typeface="Consolas"/>
                <a:ea typeface="ＭＳ Ｐゴシック"/>
                <a:cs typeface="Consolas" panose="020B0609020204030204" pitchFamily="49" charset="0"/>
              </a:rPr>
              <a:t>addr</a:t>
            </a:r>
            <a:r>
              <a:rPr lang="en-US" dirty="0">
                <a:latin typeface="Consolas"/>
                <a:ea typeface="ＭＳ Ｐゴシック"/>
                <a:cs typeface="Consolas" panose="020B0609020204030204" pitchFamily="49" charset="0"/>
              </a:rPr>
              <a:t>[0] = </a:t>
            </a:r>
            <a:r>
              <a:rPr lang="en-US" dirty="0" err="1">
                <a:latin typeface="Consolas"/>
                <a:ea typeface="ＭＳ Ｐゴシック"/>
                <a:cs typeface="Consolas" panose="020B0609020204030204" pitchFamily="49" charset="0"/>
              </a:rPr>
              <a:t>start_addr</a:t>
            </a:r>
            <a:r>
              <a:rPr lang="en-US" dirty="0">
                <a:latin typeface="Consolas"/>
                <a:ea typeface="ＭＳ Ｐゴシック"/>
                <a:cs typeface="Consolas" panose="020B0609020204030204" pitchFamily="49" charset="0"/>
              </a:rPr>
              <a:t>[0] + offset  </a:t>
            </a:r>
            <a:r>
              <a:rPr lang="en-US" dirty="0">
                <a:solidFill>
                  <a:srgbClr val="000000"/>
                </a:solidFill>
                <a:latin typeface="Consolas"/>
                <a:ea typeface="ＭＳ Ｐゴシック"/>
                <a:cs typeface="Consolas" panose="020B0609020204030204" pitchFamily="49" charset="0"/>
              </a:rPr>
              <a:t>         </a:t>
            </a:r>
          </a:p>
          <a:p>
            <a:pPr marL="456565" indent="-456565"/>
            <a:r>
              <a:rPr lang="en-US" dirty="0">
                <a:solidFill>
                  <a:srgbClr val="000000"/>
                </a:solidFill>
                <a:latin typeface="Consolas"/>
                <a:ea typeface="ＭＳ Ｐゴシック"/>
                <a:cs typeface="Consolas" panose="020B0609020204030204" pitchFamily="49" charset="0"/>
              </a:rPr>
              <a:t>	</a:t>
            </a:r>
            <a:r>
              <a:rPr lang="en-US" dirty="0" err="1">
                <a:latin typeface="Consolas"/>
                <a:ea typeface="ＭＳ Ｐゴシック"/>
                <a:cs typeface="Consolas" panose="020B0609020204030204" pitchFamily="49" charset="0"/>
              </a:rPr>
              <a:t>addr</a:t>
            </a:r>
            <a:r>
              <a:rPr lang="en-US" dirty="0">
                <a:latin typeface="Consolas"/>
                <a:ea typeface="ＭＳ Ｐゴシック"/>
                <a:cs typeface="Consolas" panose="020B0609020204030204" pitchFamily="49" charset="0"/>
              </a:rPr>
              <a:t>[1] = </a:t>
            </a:r>
            <a:r>
              <a:rPr lang="en-US" dirty="0" err="1">
                <a:latin typeface="Consolas"/>
                <a:ea typeface="ＭＳ Ｐゴシック"/>
                <a:cs typeface="Consolas" panose="020B0609020204030204" pitchFamily="49" charset="0"/>
              </a:rPr>
              <a:t>start_addr</a:t>
            </a:r>
            <a:r>
              <a:rPr lang="en-US" dirty="0">
                <a:latin typeface="Consolas"/>
                <a:ea typeface="ＭＳ Ｐゴシック"/>
                <a:cs typeface="Consolas" panose="020B0609020204030204" pitchFamily="49" charset="0"/>
              </a:rPr>
              <a:t>[1] + offset</a:t>
            </a:r>
            <a:br>
              <a:rPr lang="en-US" dirty="0">
                <a:latin typeface="Consolas" panose="020B0609020204030204" pitchFamily="49" charset="0"/>
                <a:cs typeface="Consolas" panose="020B0609020204030204" pitchFamily="49" charset="0"/>
              </a:rPr>
            </a:br>
            <a:r>
              <a:rPr lang="en-US" dirty="0">
                <a:latin typeface="Consolas"/>
                <a:ea typeface="ＭＳ Ｐゴシック"/>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err="1">
                <a:latin typeface="Consolas"/>
                <a:ea typeface="ＭＳ Ｐゴシック"/>
                <a:cs typeface="Consolas" panose="020B0609020204030204" pitchFamily="49" charset="0"/>
              </a:rPr>
              <a:t>addr</a:t>
            </a:r>
            <a:r>
              <a:rPr lang="en-US" dirty="0">
                <a:latin typeface="Consolas"/>
                <a:ea typeface="ＭＳ Ｐゴシック"/>
                <a:cs typeface="Consolas" panose="020B0609020204030204" pitchFamily="49" charset="0"/>
              </a:rPr>
              <a:t>[8] = </a:t>
            </a:r>
            <a:r>
              <a:rPr lang="en-US" dirty="0" err="1">
                <a:latin typeface="Consolas"/>
                <a:ea typeface="ＭＳ Ｐゴシック"/>
                <a:cs typeface="Consolas" panose="020B0609020204030204" pitchFamily="49" charset="0"/>
              </a:rPr>
              <a:t>start_addr</a:t>
            </a:r>
            <a:r>
              <a:rPr lang="en-US" dirty="0">
                <a:latin typeface="Consolas"/>
                <a:ea typeface="ＭＳ Ｐゴシック"/>
                <a:cs typeface="Consolas" panose="020B0609020204030204" pitchFamily="49" charset="0"/>
              </a:rPr>
              <a:t>[8] + offset</a:t>
            </a:r>
            <a:endParaRPr lang="en-US" dirty="0"/>
          </a:p>
        </p:txBody>
      </p:sp>
      <p:sp>
        <p:nvSpPr>
          <p:cNvPr id="2" name="Title 1">
            <a:extLst>
              <a:ext uri="{FF2B5EF4-FFF2-40B4-BE49-F238E27FC236}">
                <a16:creationId xmlns:a16="http://schemas.microsoft.com/office/drawing/2014/main" id="{EE3C979B-5A3E-E348-94CD-61E3F2D98F19}"/>
              </a:ext>
            </a:extLst>
          </p:cNvPr>
          <p:cNvSpPr>
            <a:spLocks noGrp="1"/>
          </p:cNvSpPr>
          <p:nvPr>
            <p:ph type="title"/>
          </p:nvPr>
        </p:nvSpPr>
        <p:spPr/>
        <p:txBody>
          <a:bodyPr/>
          <a:lstStyle/>
          <a:p>
            <a:r>
              <a:rPr lang="en-US"/>
              <a:t>Rewrite 1: Linearize Address Space</a:t>
            </a:r>
          </a:p>
        </p:txBody>
      </p:sp>
      <p:sp>
        <p:nvSpPr>
          <p:cNvPr id="3" name="Content Placeholder 2">
            <a:extLst>
              <a:ext uri="{FF2B5EF4-FFF2-40B4-BE49-F238E27FC236}">
                <a16:creationId xmlns:a16="http://schemas.microsoft.com/office/drawing/2014/main" id="{474154B2-AD24-D24D-8D93-D164E71F0BEE}"/>
              </a:ext>
            </a:extLst>
          </p:cNvPr>
          <p:cNvSpPr>
            <a:spLocks noGrp="1"/>
          </p:cNvSpPr>
          <p:nvPr>
            <p:ph sz="quarter" idx="10"/>
          </p:nvPr>
        </p:nvSpPr>
        <p:spPr>
          <a:xfrm>
            <a:off x="1262142" y="1211580"/>
            <a:ext cx="10267951" cy="743680"/>
          </a:xfrm>
        </p:spPr>
        <p:txBody>
          <a:bodyPr vert="horz" lIns="0" tIns="45720" rIns="0" bIns="45720" rtlCol="0" anchor="t">
            <a:normAutofit/>
          </a:bodyPr>
          <a:lstStyle/>
          <a:p>
            <a:pPr marL="456565" indent="-456565">
              <a:buFont typeface="Arial" panose="020B0604020202020204" pitchFamily="34" charset="0"/>
              <a:buChar char="•"/>
            </a:pPr>
            <a:r>
              <a:rPr lang="en-US"/>
              <a:t>Flatten high dimensional loop nest access into access pattern</a:t>
            </a:r>
            <a:endParaRPr lang="en-US" sz="1600">
              <a:latin typeface="Consolas"/>
              <a:ea typeface="ＭＳ Ｐゴシック"/>
            </a:endParaRPr>
          </a:p>
          <a:p>
            <a:pPr marL="456565" indent="-456565"/>
            <a:endParaRPr lang="en-US">
              <a:latin typeface="Consolas" panose="020B0609020204030204" pitchFamily="49" charset="0"/>
              <a:cs typeface="Consolas" panose="020B0609020204030204" pitchFamily="49" charset="0"/>
            </a:endParaRPr>
          </a:p>
        </p:txBody>
      </p:sp>
      <p:sp>
        <p:nvSpPr>
          <p:cNvPr id="5" name="Rectangle 4">
            <a:extLst>
              <a:ext uri="{FF2B5EF4-FFF2-40B4-BE49-F238E27FC236}">
                <a16:creationId xmlns:a16="http://schemas.microsoft.com/office/drawing/2014/main" id="{BE85B869-B9CB-6C42-A5B4-CC56749C99AA}"/>
              </a:ext>
            </a:extLst>
          </p:cNvPr>
          <p:cNvSpPr/>
          <p:nvPr/>
        </p:nvSpPr>
        <p:spPr>
          <a:xfrm>
            <a:off x="5470585" y="1717657"/>
            <a:ext cx="5788391" cy="1569660"/>
          </a:xfrm>
          <a:prstGeom prst="rect">
            <a:avLst/>
          </a:prstGeom>
        </p:spPr>
        <p:txBody>
          <a:bodyPr wrap="square" anchor="t">
            <a:spAutoFit/>
          </a:bodyPr>
          <a:lstStyle/>
          <a:p>
            <a:pPr marL="456565" indent="-456565">
              <a:buFont typeface="Arial" panose="020B0604020202020204" pitchFamily="34" charset="0"/>
              <a:buChar char="•"/>
            </a:pPr>
            <a:r>
              <a:rPr lang="en-US" sz="2400" dirty="0">
                <a:ea typeface="ＭＳ Ｐゴシック"/>
              </a:rPr>
              <a:t>Flattened access pattern for 3x3 conv:</a:t>
            </a:r>
          </a:p>
          <a:p>
            <a:pPr marL="456565" indent="-456565"/>
            <a:endParaRPr lang="en-US" dirty="0">
              <a:latin typeface="Consolas" panose="020B0609020204030204" pitchFamily="49" charset="0"/>
              <a:cs typeface="Consolas" panose="020B0609020204030204" pitchFamily="49" charset="0"/>
            </a:endParaRPr>
          </a:p>
          <a:p>
            <a:pPr marL="456565" indent="-456565"/>
            <a:r>
              <a:rPr lang="en-US" dirty="0">
                <a:latin typeface="Consolas"/>
                <a:ea typeface="ＭＳ Ｐゴシック"/>
                <a:cs typeface="Consolas" panose="020B0609020204030204" pitchFamily="49" charset="0"/>
              </a:rPr>
              <a:t>Range list:   	 {</a:t>
            </a:r>
            <a:r>
              <a:rPr lang="en-US" b="1" dirty="0">
                <a:solidFill>
                  <a:srgbClr val="0432FF"/>
                </a:solidFill>
                <a:latin typeface="Consolas"/>
                <a:ea typeface="ＭＳ Ｐゴシック"/>
                <a:cs typeface="Consolas" panose="020B0609020204030204" pitchFamily="49" charset="0"/>
              </a:rPr>
              <a:t>7</a:t>
            </a:r>
            <a:r>
              <a:rPr lang="en-US" dirty="0">
                <a:latin typeface="Consolas"/>
                <a:ea typeface="ＭＳ Ｐゴシック"/>
                <a:cs typeface="Consolas" panose="020B0609020204030204" pitchFamily="49" charset="0"/>
              </a:rPr>
              <a:t>, </a:t>
            </a:r>
            <a:r>
              <a:rPr lang="en-US" b="1" dirty="0">
                <a:solidFill>
                  <a:srgbClr val="00B050"/>
                </a:solidFill>
                <a:latin typeface="Consolas"/>
                <a:ea typeface="ＭＳ Ｐゴシック"/>
                <a:cs typeface="Consolas" panose="020B0609020204030204" pitchFamily="49" charset="0"/>
              </a:rPr>
              <a:t>3</a:t>
            </a:r>
            <a:r>
              <a:rPr lang="en-US" dirty="0">
                <a:latin typeface="Consolas"/>
                <a:ea typeface="ＭＳ Ｐゴシック"/>
                <a:cs typeface="Consolas" panose="020B0609020204030204" pitchFamily="49" charset="0"/>
              </a:rPr>
              <a:t>}</a:t>
            </a:r>
          </a:p>
          <a:p>
            <a:pPr marL="456565" indent="-456565"/>
            <a:r>
              <a:rPr lang="en-US" dirty="0">
                <a:latin typeface="Consolas" panose="020B0609020204030204" pitchFamily="49" charset="0"/>
                <a:cs typeface="Consolas" panose="020B0609020204030204" pitchFamily="49" charset="0"/>
              </a:rPr>
              <a:t>Stride list:    {</a:t>
            </a:r>
            <a:r>
              <a:rPr lang="en-US" b="1" dirty="0">
                <a:solidFill>
                  <a:srgbClr val="0432FF"/>
                </a:solidFill>
                <a:latin typeface="Consolas" panose="020B0609020204030204" pitchFamily="49" charset="0"/>
                <a:cs typeface="Consolas" panose="020B0609020204030204" pitchFamily="49" charset="0"/>
              </a:rPr>
              <a:t>1</a:t>
            </a:r>
            <a:r>
              <a:rPr lang="en-US" dirty="0">
                <a:latin typeface="Consolas" panose="020B0609020204030204" pitchFamily="49" charset="0"/>
                <a:cs typeface="Consolas" panose="020B0609020204030204" pitchFamily="49" charset="0"/>
              </a:rPr>
              <a:t>, </a:t>
            </a:r>
            <a:r>
              <a:rPr lang="en-US" b="1" dirty="0">
                <a:solidFill>
                  <a:srgbClr val="00B050"/>
                </a:solidFill>
                <a:latin typeface="Consolas" panose="020B0609020204030204" pitchFamily="49" charset="0"/>
                <a:cs typeface="Consolas" panose="020B0609020204030204" pitchFamily="49" charset="0"/>
              </a:rPr>
              <a:t>9</a:t>
            </a:r>
            <a:r>
              <a:rPr lang="en-US" dirty="0">
                <a:latin typeface="Consolas" panose="020B0609020204030204" pitchFamily="49" charset="0"/>
                <a:cs typeface="Consolas" panose="020B0609020204030204" pitchFamily="49" charset="0"/>
              </a:rPr>
              <a:t>}​</a:t>
            </a:r>
          </a:p>
          <a:p>
            <a:pPr marL="456565" indent="-456565"/>
            <a:r>
              <a:rPr lang="en-US" dirty="0">
                <a:latin typeface="Consolas"/>
                <a:ea typeface="ＭＳ Ｐゴシック"/>
                <a:cs typeface="Consolas" panose="020B0609020204030204" pitchFamily="49" charset="0"/>
              </a:rPr>
              <a:t>Starting </a:t>
            </a:r>
            <a:r>
              <a:rPr lang="en-US" dirty="0" err="1">
                <a:latin typeface="Consolas"/>
                <a:ea typeface="ＭＳ Ｐゴシック"/>
                <a:cs typeface="Consolas" panose="020B0609020204030204" pitchFamily="49" charset="0"/>
              </a:rPr>
              <a:t>addr</a:t>
            </a:r>
            <a:r>
              <a:rPr lang="en-US" dirty="0">
                <a:latin typeface="Consolas"/>
                <a:ea typeface="ＭＳ Ｐゴシック"/>
                <a:cs typeface="Consolas" panose="020B0609020204030204" pitchFamily="49" charset="0"/>
              </a:rPr>
              <a:t>:   {0,1,2, 9,10,11, 18,19,20}</a:t>
            </a:r>
          </a:p>
        </p:txBody>
      </p:sp>
      <p:pic>
        <p:nvPicPr>
          <p:cNvPr id="7" name="Picture 8" descr="A picture containing crossword puzzle&#10;&#10;Description generated with high confidence">
            <a:extLst>
              <a:ext uri="{FF2B5EF4-FFF2-40B4-BE49-F238E27FC236}">
                <a16:creationId xmlns:a16="http://schemas.microsoft.com/office/drawing/2014/main" id="{2FE53A65-116D-5B49-8CCF-A0C03E98CAC4}"/>
              </a:ext>
            </a:extLst>
          </p:cNvPr>
          <p:cNvPicPr>
            <a:picLocks noChangeAspect="1"/>
          </p:cNvPicPr>
          <p:nvPr/>
        </p:nvPicPr>
        <p:blipFill rotWithShape="1">
          <a:blip r:embed="rId3"/>
          <a:srcRect l="46291" t="49621" r="-1374" b="3598"/>
          <a:stretch/>
        </p:blipFill>
        <p:spPr>
          <a:xfrm>
            <a:off x="1160442" y="2188278"/>
            <a:ext cx="4039026" cy="2481444"/>
          </a:xfrm>
          <a:prstGeom prst="rect">
            <a:avLst/>
          </a:prstGeom>
        </p:spPr>
      </p:pic>
      <p:pic>
        <p:nvPicPr>
          <p:cNvPr id="8" name="Picture 8" descr="A picture containing crossword puzzle&#10;&#10;Description generated with high confidence">
            <a:extLst>
              <a:ext uri="{FF2B5EF4-FFF2-40B4-BE49-F238E27FC236}">
                <a16:creationId xmlns:a16="http://schemas.microsoft.com/office/drawing/2014/main" id="{185A72FE-FB48-554E-B435-742E63AADEBF}"/>
              </a:ext>
            </a:extLst>
          </p:cNvPr>
          <p:cNvPicPr>
            <a:picLocks noChangeAspect="1"/>
          </p:cNvPicPr>
          <p:nvPr/>
        </p:nvPicPr>
        <p:blipFill rotWithShape="1">
          <a:blip r:embed="rId3"/>
          <a:srcRect l="44442" t="787" r="-1374" b="92167"/>
          <a:stretch/>
        </p:blipFill>
        <p:spPr>
          <a:xfrm>
            <a:off x="1024883" y="1955260"/>
            <a:ext cx="4174585" cy="373766"/>
          </a:xfrm>
          <a:prstGeom prst="rect">
            <a:avLst/>
          </a:prstGeom>
        </p:spPr>
      </p:pic>
    </p:spTree>
    <p:extLst>
      <p:ext uri="{BB962C8B-B14F-4D97-AF65-F5344CB8AC3E}">
        <p14:creationId xmlns:p14="http://schemas.microsoft.com/office/powerpoint/2010/main" val="4714487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4E7B4-0044-FC4E-B59B-0A75AAB64C50}"/>
              </a:ext>
            </a:extLst>
          </p:cNvPr>
          <p:cNvSpPr>
            <a:spLocks noGrp="1"/>
          </p:cNvSpPr>
          <p:nvPr>
            <p:ph type="title"/>
          </p:nvPr>
        </p:nvSpPr>
        <p:spPr/>
        <p:txBody>
          <a:bodyPr/>
          <a:lstStyle/>
          <a:p>
            <a:r>
              <a:rPr lang="en-US"/>
              <a:t>Rewrite 2: Memory Bandwidth Reduction Rule</a:t>
            </a:r>
          </a:p>
        </p:txBody>
      </p:sp>
      <p:sp>
        <p:nvSpPr>
          <p:cNvPr id="3" name="Content Placeholder 2">
            <a:extLst>
              <a:ext uri="{FF2B5EF4-FFF2-40B4-BE49-F238E27FC236}">
                <a16:creationId xmlns:a16="http://schemas.microsoft.com/office/drawing/2014/main" id="{626B85B7-6B3D-C045-97FA-738113767209}"/>
              </a:ext>
            </a:extLst>
          </p:cNvPr>
          <p:cNvSpPr>
            <a:spLocks noGrp="1"/>
          </p:cNvSpPr>
          <p:nvPr>
            <p:ph sz="quarter" idx="10"/>
          </p:nvPr>
        </p:nvSpPr>
        <p:spPr>
          <a:xfrm>
            <a:off x="894397" y="1198878"/>
            <a:ext cx="11021145" cy="1075117"/>
          </a:xfrm>
        </p:spPr>
        <p:txBody>
          <a:bodyPr vert="horz" lIns="0" tIns="45720" rIns="0" bIns="45720" rtlCol="0" anchor="t">
            <a:normAutofit/>
          </a:bodyPr>
          <a:lstStyle/>
          <a:p>
            <a:pPr marL="456565" indent="-456565"/>
            <a:r>
              <a:rPr lang="en-US" dirty="0">
                <a:ea typeface="ＭＳ Ｐゴシック"/>
              </a:rPr>
              <a:t>Known access pattern in unified buffer</a:t>
            </a:r>
          </a:p>
          <a:p>
            <a:pPr marL="456565" indent="-456565">
              <a:buFont typeface="Symbol" pitchFamily="2" charset="2"/>
              <a:buChar char="Þ"/>
            </a:pPr>
            <a:r>
              <a:rPr lang="en-US" sz="2200" dirty="0">
                <a:ea typeface="ＭＳ Ｐゴシック"/>
              </a:rPr>
              <a:t>Optimization opportunity: insert buffers to capture reuse and increase bandwidth</a:t>
            </a:r>
          </a:p>
          <a:p>
            <a:pPr marL="0" indent="0"/>
            <a:endParaRPr lang="en-US" dirty="0"/>
          </a:p>
        </p:txBody>
      </p:sp>
      <p:sp>
        <p:nvSpPr>
          <p:cNvPr id="80" name="Rectangle 79">
            <a:extLst>
              <a:ext uri="{FF2B5EF4-FFF2-40B4-BE49-F238E27FC236}">
                <a16:creationId xmlns:a16="http://schemas.microsoft.com/office/drawing/2014/main" id="{B0B4B150-1F1C-C742-ACB4-BCDA809ECBE2}"/>
              </a:ext>
            </a:extLst>
          </p:cNvPr>
          <p:cNvSpPr/>
          <p:nvPr/>
        </p:nvSpPr>
        <p:spPr>
          <a:xfrm>
            <a:off x="1678578" y="4966194"/>
            <a:ext cx="1783644" cy="482600"/>
          </a:xfrm>
          <a:prstGeom prst="rect">
            <a:avLst/>
          </a:prstGeom>
          <a:solidFill>
            <a:schemeClr val="accent2">
              <a:lumMod val="25000"/>
              <a:lumOff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RAM port 1</a:t>
            </a:r>
          </a:p>
        </p:txBody>
      </p:sp>
      <p:cxnSp>
        <p:nvCxnSpPr>
          <p:cNvPr id="81" name="Straight Arrow Connector 80">
            <a:extLst>
              <a:ext uri="{FF2B5EF4-FFF2-40B4-BE49-F238E27FC236}">
                <a16:creationId xmlns:a16="http://schemas.microsoft.com/office/drawing/2014/main" id="{18B3BE78-C407-1A43-8E8B-F74D91C7B65C}"/>
              </a:ext>
            </a:extLst>
          </p:cNvPr>
          <p:cNvCxnSpPr>
            <a:cxnSpLocks/>
          </p:cNvCxnSpPr>
          <p:nvPr/>
        </p:nvCxnSpPr>
        <p:spPr>
          <a:xfrm>
            <a:off x="3462222" y="5218783"/>
            <a:ext cx="91440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2" name="Rectangle 81">
            <a:extLst>
              <a:ext uri="{FF2B5EF4-FFF2-40B4-BE49-F238E27FC236}">
                <a16:creationId xmlns:a16="http://schemas.microsoft.com/office/drawing/2014/main" id="{AD6029D4-1EE9-864F-8E00-4DE04CE1EC61}"/>
              </a:ext>
            </a:extLst>
          </p:cNvPr>
          <p:cNvSpPr/>
          <p:nvPr/>
        </p:nvSpPr>
        <p:spPr>
          <a:xfrm>
            <a:off x="4387911" y="5000060"/>
            <a:ext cx="372533" cy="37253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096F55F0-FA0F-7D41-8395-9958AC2815BE}"/>
              </a:ext>
            </a:extLst>
          </p:cNvPr>
          <p:cNvSpPr/>
          <p:nvPr/>
        </p:nvSpPr>
        <p:spPr>
          <a:xfrm>
            <a:off x="1662660" y="5972213"/>
            <a:ext cx="1783644" cy="482600"/>
          </a:xfrm>
          <a:prstGeom prst="rect">
            <a:avLst/>
          </a:prstGeom>
          <a:solidFill>
            <a:schemeClr val="accent2">
              <a:lumMod val="25000"/>
              <a:lumOff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chemeClr val="tx1"/>
                </a:solidFill>
              </a:rPr>
              <a:t>RAM port 8</a:t>
            </a:r>
          </a:p>
        </p:txBody>
      </p:sp>
      <p:cxnSp>
        <p:nvCxnSpPr>
          <p:cNvPr id="84" name="Straight Arrow Connector 83">
            <a:extLst>
              <a:ext uri="{FF2B5EF4-FFF2-40B4-BE49-F238E27FC236}">
                <a16:creationId xmlns:a16="http://schemas.microsoft.com/office/drawing/2014/main" id="{D98AB0FF-8042-8348-BE9D-9E32ED9EC9EB}"/>
              </a:ext>
            </a:extLst>
          </p:cNvPr>
          <p:cNvCxnSpPr>
            <a:cxnSpLocks/>
          </p:cNvCxnSpPr>
          <p:nvPr/>
        </p:nvCxnSpPr>
        <p:spPr>
          <a:xfrm>
            <a:off x="3446304" y="6224802"/>
            <a:ext cx="91440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5" name="Rectangle 84">
            <a:extLst>
              <a:ext uri="{FF2B5EF4-FFF2-40B4-BE49-F238E27FC236}">
                <a16:creationId xmlns:a16="http://schemas.microsoft.com/office/drawing/2014/main" id="{5FEE5D3C-02D7-5349-B01F-27FCABDD759A}"/>
              </a:ext>
            </a:extLst>
          </p:cNvPr>
          <p:cNvSpPr/>
          <p:nvPr/>
        </p:nvSpPr>
        <p:spPr>
          <a:xfrm>
            <a:off x="4371993" y="6006079"/>
            <a:ext cx="372533" cy="37253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487238FC-1C94-6244-91CD-656CA044B9D3}"/>
              </a:ext>
            </a:extLst>
          </p:cNvPr>
          <p:cNvSpPr/>
          <p:nvPr/>
        </p:nvSpPr>
        <p:spPr>
          <a:xfrm>
            <a:off x="1681046" y="4299615"/>
            <a:ext cx="1783644" cy="482600"/>
          </a:xfrm>
          <a:prstGeom prst="rect">
            <a:avLst/>
          </a:prstGeom>
          <a:solidFill>
            <a:schemeClr val="accent2">
              <a:lumMod val="25000"/>
              <a:lumOff val="7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ysClr val="windowText" lastClr="000000"/>
                </a:solidFill>
              </a:rPr>
              <a:t>RAM port 0</a:t>
            </a:r>
          </a:p>
        </p:txBody>
      </p:sp>
      <p:cxnSp>
        <p:nvCxnSpPr>
          <p:cNvPr id="87" name="Straight Arrow Connector 86">
            <a:extLst>
              <a:ext uri="{FF2B5EF4-FFF2-40B4-BE49-F238E27FC236}">
                <a16:creationId xmlns:a16="http://schemas.microsoft.com/office/drawing/2014/main" id="{89DDAD07-5D1B-BF45-B9DC-10194E5D071F}"/>
              </a:ext>
            </a:extLst>
          </p:cNvPr>
          <p:cNvCxnSpPr>
            <a:cxnSpLocks/>
          </p:cNvCxnSpPr>
          <p:nvPr/>
        </p:nvCxnSpPr>
        <p:spPr>
          <a:xfrm>
            <a:off x="3464690" y="4552204"/>
            <a:ext cx="91440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8" name="Rectangle 87">
            <a:extLst>
              <a:ext uri="{FF2B5EF4-FFF2-40B4-BE49-F238E27FC236}">
                <a16:creationId xmlns:a16="http://schemas.microsoft.com/office/drawing/2014/main" id="{32A486E2-8C72-3A44-BFF8-3866511D4FA3}"/>
              </a:ext>
            </a:extLst>
          </p:cNvPr>
          <p:cNvSpPr/>
          <p:nvPr/>
        </p:nvSpPr>
        <p:spPr>
          <a:xfrm>
            <a:off x="4390379" y="4333481"/>
            <a:ext cx="372533" cy="372533"/>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086AB830-DFC2-D749-AD3B-AB0D2415DB01}"/>
              </a:ext>
            </a:extLst>
          </p:cNvPr>
          <p:cNvSpPr/>
          <p:nvPr/>
        </p:nvSpPr>
        <p:spPr>
          <a:xfrm rot="5400000">
            <a:off x="1599497" y="2339724"/>
            <a:ext cx="1145376" cy="1171682"/>
          </a:xfrm>
          <a:prstGeom prst="rect">
            <a:avLst/>
          </a:prstGeom>
          <a:solidFill>
            <a:schemeClr val="bg2">
              <a:alpha val="8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cxnSp>
        <p:nvCxnSpPr>
          <p:cNvPr id="135" name="Straight Connector 134">
            <a:extLst>
              <a:ext uri="{FF2B5EF4-FFF2-40B4-BE49-F238E27FC236}">
                <a16:creationId xmlns:a16="http://schemas.microsoft.com/office/drawing/2014/main" id="{2C8BC641-10AC-E447-ABB4-52AA8643E85A}"/>
              </a:ext>
            </a:extLst>
          </p:cNvPr>
          <p:cNvCxnSpPr>
            <a:cxnSpLocks/>
          </p:cNvCxnSpPr>
          <p:nvPr/>
        </p:nvCxnSpPr>
        <p:spPr>
          <a:xfrm>
            <a:off x="2554482" y="5555457"/>
            <a:ext cx="0" cy="310093"/>
          </a:xfrm>
          <a:prstGeom prst="line">
            <a:avLst/>
          </a:prstGeom>
          <a:ln w="57150">
            <a:prstDash val="sysDot"/>
          </a:ln>
        </p:spPr>
        <p:style>
          <a:lnRef idx="2">
            <a:schemeClr val="dk1"/>
          </a:lnRef>
          <a:fillRef idx="0">
            <a:schemeClr val="dk1"/>
          </a:fillRef>
          <a:effectRef idx="1">
            <a:schemeClr val="dk1"/>
          </a:effectRef>
          <a:fontRef idx="minor">
            <a:schemeClr val="tx1"/>
          </a:fontRef>
        </p:style>
      </p:cxnSp>
      <p:sp>
        <p:nvSpPr>
          <p:cNvPr id="182" name="Rectangle 181">
            <a:extLst>
              <a:ext uri="{FF2B5EF4-FFF2-40B4-BE49-F238E27FC236}">
                <a16:creationId xmlns:a16="http://schemas.microsoft.com/office/drawing/2014/main" id="{FCA948C8-5265-6E4E-92A6-E874DB4BEF3D}"/>
              </a:ext>
            </a:extLst>
          </p:cNvPr>
          <p:cNvSpPr/>
          <p:nvPr/>
        </p:nvSpPr>
        <p:spPr>
          <a:xfrm rot="5400000">
            <a:off x="7543326" y="2284213"/>
            <a:ext cx="381390" cy="387752"/>
          </a:xfrm>
          <a:prstGeom prst="rect">
            <a:avLst/>
          </a:prstGeom>
          <a:solidFill>
            <a:schemeClr val="bg2">
              <a:alpha val="8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nvGrpSpPr>
          <p:cNvPr id="183" name="Group 182">
            <a:extLst>
              <a:ext uri="{FF2B5EF4-FFF2-40B4-BE49-F238E27FC236}">
                <a16:creationId xmlns:a16="http://schemas.microsoft.com/office/drawing/2014/main" id="{CCF26697-888E-D943-9D0D-4E33DDEF066D}"/>
              </a:ext>
            </a:extLst>
          </p:cNvPr>
          <p:cNvGrpSpPr/>
          <p:nvPr/>
        </p:nvGrpSpPr>
        <p:grpSpPr>
          <a:xfrm>
            <a:off x="7531719" y="2294888"/>
            <a:ext cx="3103637" cy="1532586"/>
            <a:chOff x="3643662" y="1796892"/>
            <a:chExt cx="3366688" cy="1874496"/>
          </a:xfrm>
        </p:grpSpPr>
        <p:grpSp>
          <p:nvGrpSpPr>
            <p:cNvPr id="184" name="Group 183">
              <a:extLst>
                <a:ext uri="{FF2B5EF4-FFF2-40B4-BE49-F238E27FC236}">
                  <a16:creationId xmlns:a16="http://schemas.microsoft.com/office/drawing/2014/main" id="{E4A9035D-2BC9-4C4F-985D-CE7A2CCCB5FB}"/>
                </a:ext>
              </a:extLst>
            </p:cNvPr>
            <p:cNvGrpSpPr/>
            <p:nvPr/>
          </p:nvGrpSpPr>
          <p:grpSpPr>
            <a:xfrm>
              <a:off x="3643663" y="1796892"/>
              <a:ext cx="3366687" cy="466473"/>
              <a:chOff x="7001479" y="3790802"/>
              <a:chExt cx="4002842" cy="526234"/>
            </a:xfrm>
          </p:grpSpPr>
          <p:grpSp>
            <p:nvGrpSpPr>
              <p:cNvPr id="218" name="Group 217">
                <a:extLst>
                  <a:ext uri="{FF2B5EF4-FFF2-40B4-BE49-F238E27FC236}">
                    <a16:creationId xmlns:a16="http://schemas.microsoft.com/office/drawing/2014/main" id="{1B1E64E8-44D2-F54A-8285-655E244D873E}"/>
                  </a:ext>
                </a:extLst>
              </p:cNvPr>
              <p:cNvGrpSpPr/>
              <p:nvPr/>
            </p:nvGrpSpPr>
            <p:grpSpPr>
              <a:xfrm rot="10800000">
                <a:off x="7001479" y="3790803"/>
                <a:ext cx="2001422" cy="526233"/>
                <a:chOff x="6392638" y="1007268"/>
                <a:chExt cx="1838019" cy="457200"/>
              </a:xfrm>
            </p:grpSpPr>
            <p:sp>
              <p:nvSpPr>
                <p:cNvPr id="224" name="Rectangle 223">
                  <a:extLst>
                    <a:ext uri="{FF2B5EF4-FFF2-40B4-BE49-F238E27FC236}">
                      <a16:creationId xmlns:a16="http://schemas.microsoft.com/office/drawing/2014/main" id="{7D86953E-C863-CA46-B7AC-28F4FDFD62EB}"/>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25" name="Rectangle 224">
                  <a:extLst>
                    <a:ext uri="{FF2B5EF4-FFF2-40B4-BE49-F238E27FC236}">
                      <a16:creationId xmlns:a16="http://schemas.microsoft.com/office/drawing/2014/main" id="{2932C742-5B27-9F48-8E98-7DE1193ACE66}"/>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26" name="Rectangle 225">
                  <a:extLst>
                    <a:ext uri="{FF2B5EF4-FFF2-40B4-BE49-F238E27FC236}">
                      <a16:creationId xmlns:a16="http://schemas.microsoft.com/office/drawing/2014/main" id="{1F20693A-276F-0D4C-BE97-18B55C7892BD}"/>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27" name="Rectangle 226">
                  <a:extLst>
                    <a:ext uri="{FF2B5EF4-FFF2-40B4-BE49-F238E27FC236}">
                      <a16:creationId xmlns:a16="http://schemas.microsoft.com/office/drawing/2014/main" id="{E1808BC4-353D-7A43-83F0-9F12C5194BB5}"/>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nvGrpSpPr>
              <p:cNvPr id="219" name="Group 218">
                <a:extLst>
                  <a:ext uri="{FF2B5EF4-FFF2-40B4-BE49-F238E27FC236}">
                    <a16:creationId xmlns:a16="http://schemas.microsoft.com/office/drawing/2014/main" id="{C850A0E3-12AC-E248-93DA-99F7FB17CE6F}"/>
                  </a:ext>
                </a:extLst>
              </p:cNvPr>
              <p:cNvGrpSpPr/>
              <p:nvPr/>
            </p:nvGrpSpPr>
            <p:grpSpPr>
              <a:xfrm rot="10800000">
                <a:off x="9002899" y="3790802"/>
                <a:ext cx="2001422" cy="526233"/>
                <a:chOff x="6392638" y="1007268"/>
                <a:chExt cx="1838019" cy="457200"/>
              </a:xfrm>
            </p:grpSpPr>
            <p:sp>
              <p:nvSpPr>
                <p:cNvPr id="220" name="Rectangle 219">
                  <a:extLst>
                    <a:ext uri="{FF2B5EF4-FFF2-40B4-BE49-F238E27FC236}">
                      <a16:creationId xmlns:a16="http://schemas.microsoft.com/office/drawing/2014/main" id="{689ECE83-347D-7A46-BBCF-283F74AB1B8A}"/>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21" name="Rectangle 220">
                  <a:extLst>
                    <a:ext uri="{FF2B5EF4-FFF2-40B4-BE49-F238E27FC236}">
                      <a16:creationId xmlns:a16="http://schemas.microsoft.com/office/drawing/2014/main" id="{E97FC2A6-D1B5-0B4B-BEB9-135972B697ED}"/>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22" name="Rectangle 221">
                  <a:extLst>
                    <a:ext uri="{FF2B5EF4-FFF2-40B4-BE49-F238E27FC236}">
                      <a16:creationId xmlns:a16="http://schemas.microsoft.com/office/drawing/2014/main" id="{6C4BDA54-7033-2A49-9336-54C7B435D216}"/>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23" name="Rectangle 222">
                  <a:extLst>
                    <a:ext uri="{FF2B5EF4-FFF2-40B4-BE49-F238E27FC236}">
                      <a16:creationId xmlns:a16="http://schemas.microsoft.com/office/drawing/2014/main" id="{FE0D0DAC-843D-7644-A85B-21BEB10C8526}"/>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grpSp>
          <p:nvGrpSpPr>
            <p:cNvPr id="185" name="Group 184">
              <a:extLst>
                <a:ext uri="{FF2B5EF4-FFF2-40B4-BE49-F238E27FC236}">
                  <a16:creationId xmlns:a16="http://schemas.microsoft.com/office/drawing/2014/main" id="{E10C50A7-F218-8A4E-BAD8-CD72D76BE385}"/>
                </a:ext>
              </a:extLst>
            </p:cNvPr>
            <p:cNvGrpSpPr/>
            <p:nvPr/>
          </p:nvGrpSpPr>
          <p:grpSpPr>
            <a:xfrm>
              <a:off x="3643662" y="2263366"/>
              <a:ext cx="3366685" cy="466474"/>
              <a:chOff x="7001479" y="3790803"/>
              <a:chExt cx="4002840" cy="526235"/>
            </a:xfrm>
          </p:grpSpPr>
          <p:grpSp>
            <p:nvGrpSpPr>
              <p:cNvPr id="208" name="Group 207">
                <a:extLst>
                  <a:ext uri="{FF2B5EF4-FFF2-40B4-BE49-F238E27FC236}">
                    <a16:creationId xmlns:a16="http://schemas.microsoft.com/office/drawing/2014/main" id="{C006426C-1711-4B42-9941-65AC3EB55357}"/>
                  </a:ext>
                </a:extLst>
              </p:cNvPr>
              <p:cNvGrpSpPr/>
              <p:nvPr/>
            </p:nvGrpSpPr>
            <p:grpSpPr>
              <a:xfrm rot="10800000">
                <a:off x="7001479" y="3790803"/>
                <a:ext cx="2001422" cy="526233"/>
                <a:chOff x="6392638" y="1007268"/>
                <a:chExt cx="1838019" cy="457200"/>
              </a:xfrm>
            </p:grpSpPr>
            <p:sp>
              <p:nvSpPr>
                <p:cNvPr id="214" name="Rectangle 213">
                  <a:extLst>
                    <a:ext uri="{FF2B5EF4-FFF2-40B4-BE49-F238E27FC236}">
                      <a16:creationId xmlns:a16="http://schemas.microsoft.com/office/drawing/2014/main" id="{ECB0E1EA-1FA5-6748-B470-F05A949BB200}"/>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15" name="Rectangle 214">
                  <a:extLst>
                    <a:ext uri="{FF2B5EF4-FFF2-40B4-BE49-F238E27FC236}">
                      <a16:creationId xmlns:a16="http://schemas.microsoft.com/office/drawing/2014/main" id="{990AB39E-2685-E144-A6A2-6C84F4988B12}"/>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16" name="Rectangle 215">
                  <a:extLst>
                    <a:ext uri="{FF2B5EF4-FFF2-40B4-BE49-F238E27FC236}">
                      <a16:creationId xmlns:a16="http://schemas.microsoft.com/office/drawing/2014/main" id="{A65B17CE-0C57-2146-97A1-CE1031E5EA6B}"/>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17" name="Rectangle 216">
                  <a:extLst>
                    <a:ext uri="{FF2B5EF4-FFF2-40B4-BE49-F238E27FC236}">
                      <a16:creationId xmlns:a16="http://schemas.microsoft.com/office/drawing/2014/main" id="{1B0E27B4-BC33-244D-BF06-1499A113B0F7}"/>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nvGrpSpPr>
              <p:cNvPr id="209" name="Group 208">
                <a:extLst>
                  <a:ext uri="{FF2B5EF4-FFF2-40B4-BE49-F238E27FC236}">
                    <a16:creationId xmlns:a16="http://schemas.microsoft.com/office/drawing/2014/main" id="{6C317430-FA9E-354B-B904-D0CB2DAFE9CC}"/>
                  </a:ext>
                </a:extLst>
              </p:cNvPr>
              <p:cNvGrpSpPr/>
              <p:nvPr/>
            </p:nvGrpSpPr>
            <p:grpSpPr>
              <a:xfrm rot="10800000">
                <a:off x="9002901" y="3790803"/>
                <a:ext cx="2001418" cy="526235"/>
                <a:chOff x="6392638" y="1007266"/>
                <a:chExt cx="1838015" cy="457202"/>
              </a:xfrm>
            </p:grpSpPr>
            <p:sp>
              <p:nvSpPr>
                <p:cNvPr id="210" name="Rectangle 209">
                  <a:extLst>
                    <a:ext uri="{FF2B5EF4-FFF2-40B4-BE49-F238E27FC236}">
                      <a16:creationId xmlns:a16="http://schemas.microsoft.com/office/drawing/2014/main" id="{A3AC1283-116D-3A46-994C-52600F93A91B}"/>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11" name="Rectangle 210">
                  <a:extLst>
                    <a:ext uri="{FF2B5EF4-FFF2-40B4-BE49-F238E27FC236}">
                      <a16:creationId xmlns:a16="http://schemas.microsoft.com/office/drawing/2014/main" id="{06B805D1-F289-B843-9454-18788A5FC351}"/>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12" name="Rectangle 211">
                  <a:extLst>
                    <a:ext uri="{FF2B5EF4-FFF2-40B4-BE49-F238E27FC236}">
                      <a16:creationId xmlns:a16="http://schemas.microsoft.com/office/drawing/2014/main" id="{F2413E7A-9147-2E40-A6FD-4B37C66B69DA}"/>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13" name="Rectangle 212">
                  <a:extLst>
                    <a:ext uri="{FF2B5EF4-FFF2-40B4-BE49-F238E27FC236}">
                      <a16:creationId xmlns:a16="http://schemas.microsoft.com/office/drawing/2014/main" id="{4587858A-AED8-8747-924E-CC2C208A040C}"/>
                    </a:ext>
                  </a:extLst>
                </p:cNvPr>
                <p:cNvSpPr/>
                <p:nvPr/>
              </p:nvSpPr>
              <p:spPr>
                <a:xfrm>
                  <a:off x="7771388" y="1007266"/>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grpSp>
          <p:nvGrpSpPr>
            <p:cNvPr id="186" name="Group 185">
              <a:extLst>
                <a:ext uri="{FF2B5EF4-FFF2-40B4-BE49-F238E27FC236}">
                  <a16:creationId xmlns:a16="http://schemas.microsoft.com/office/drawing/2014/main" id="{BB4B9486-F998-BF4F-9E5A-F4D46F856CB2}"/>
                </a:ext>
              </a:extLst>
            </p:cNvPr>
            <p:cNvGrpSpPr/>
            <p:nvPr/>
          </p:nvGrpSpPr>
          <p:grpSpPr>
            <a:xfrm>
              <a:off x="3643663" y="2734140"/>
              <a:ext cx="3366687" cy="466473"/>
              <a:chOff x="7001479" y="3790802"/>
              <a:chExt cx="4002842" cy="526234"/>
            </a:xfrm>
          </p:grpSpPr>
          <p:grpSp>
            <p:nvGrpSpPr>
              <p:cNvPr id="198" name="Group 197">
                <a:extLst>
                  <a:ext uri="{FF2B5EF4-FFF2-40B4-BE49-F238E27FC236}">
                    <a16:creationId xmlns:a16="http://schemas.microsoft.com/office/drawing/2014/main" id="{2CBF233B-3DD0-1E47-ADD6-73A2A92792BF}"/>
                  </a:ext>
                </a:extLst>
              </p:cNvPr>
              <p:cNvGrpSpPr/>
              <p:nvPr/>
            </p:nvGrpSpPr>
            <p:grpSpPr>
              <a:xfrm rot="10800000">
                <a:off x="7001479" y="3790803"/>
                <a:ext cx="2001422" cy="526233"/>
                <a:chOff x="6392638" y="1007268"/>
                <a:chExt cx="1838019" cy="457200"/>
              </a:xfrm>
            </p:grpSpPr>
            <p:sp>
              <p:nvSpPr>
                <p:cNvPr id="204" name="Rectangle 203">
                  <a:extLst>
                    <a:ext uri="{FF2B5EF4-FFF2-40B4-BE49-F238E27FC236}">
                      <a16:creationId xmlns:a16="http://schemas.microsoft.com/office/drawing/2014/main" id="{B6BA1FBD-B7D2-F645-AB49-F90150F7D6E5}"/>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05" name="Rectangle 204">
                  <a:extLst>
                    <a:ext uri="{FF2B5EF4-FFF2-40B4-BE49-F238E27FC236}">
                      <a16:creationId xmlns:a16="http://schemas.microsoft.com/office/drawing/2014/main" id="{41F8A8C7-63E7-474B-8ABC-52155FCB0549}"/>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06" name="Rectangle 205">
                  <a:extLst>
                    <a:ext uri="{FF2B5EF4-FFF2-40B4-BE49-F238E27FC236}">
                      <a16:creationId xmlns:a16="http://schemas.microsoft.com/office/drawing/2014/main" id="{8B375BA0-D838-7644-A3B2-B65791B05557}"/>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07" name="Rectangle 206">
                  <a:extLst>
                    <a:ext uri="{FF2B5EF4-FFF2-40B4-BE49-F238E27FC236}">
                      <a16:creationId xmlns:a16="http://schemas.microsoft.com/office/drawing/2014/main" id="{34760113-2F7A-EE47-BD50-A6762976EFCA}"/>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nvGrpSpPr>
              <p:cNvPr id="199" name="Group 198">
                <a:extLst>
                  <a:ext uri="{FF2B5EF4-FFF2-40B4-BE49-F238E27FC236}">
                    <a16:creationId xmlns:a16="http://schemas.microsoft.com/office/drawing/2014/main" id="{FF78BC08-C891-044E-8844-7E9D650C4BC0}"/>
                  </a:ext>
                </a:extLst>
              </p:cNvPr>
              <p:cNvGrpSpPr/>
              <p:nvPr/>
            </p:nvGrpSpPr>
            <p:grpSpPr>
              <a:xfrm rot="10800000">
                <a:off x="9002899" y="3790802"/>
                <a:ext cx="2001422" cy="526233"/>
                <a:chOff x="6392638" y="1007268"/>
                <a:chExt cx="1838019" cy="457200"/>
              </a:xfrm>
            </p:grpSpPr>
            <p:sp>
              <p:nvSpPr>
                <p:cNvPr id="200" name="Rectangle 199">
                  <a:extLst>
                    <a:ext uri="{FF2B5EF4-FFF2-40B4-BE49-F238E27FC236}">
                      <a16:creationId xmlns:a16="http://schemas.microsoft.com/office/drawing/2014/main" id="{EF7CE8B0-9A63-2C4C-BEA8-6F9E27C9384D}"/>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01" name="Rectangle 200">
                  <a:extLst>
                    <a:ext uri="{FF2B5EF4-FFF2-40B4-BE49-F238E27FC236}">
                      <a16:creationId xmlns:a16="http://schemas.microsoft.com/office/drawing/2014/main" id="{EBDD0AD9-C85A-FA46-BD6E-3824905C4AE6}"/>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02" name="Rectangle 201">
                  <a:extLst>
                    <a:ext uri="{FF2B5EF4-FFF2-40B4-BE49-F238E27FC236}">
                      <a16:creationId xmlns:a16="http://schemas.microsoft.com/office/drawing/2014/main" id="{82AE477A-BE56-2743-8937-A9E5BD6D5E88}"/>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03" name="Rectangle 202">
                  <a:extLst>
                    <a:ext uri="{FF2B5EF4-FFF2-40B4-BE49-F238E27FC236}">
                      <a16:creationId xmlns:a16="http://schemas.microsoft.com/office/drawing/2014/main" id="{B8774D0C-BBFB-B54D-8EFA-E8066C0B7AEA}"/>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grpSp>
          <p:nvGrpSpPr>
            <p:cNvPr id="187" name="Group 186">
              <a:extLst>
                <a:ext uri="{FF2B5EF4-FFF2-40B4-BE49-F238E27FC236}">
                  <a16:creationId xmlns:a16="http://schemas.microsoft.com/office/drawing/2014/main" id="{4ADCBA5C-E7BB-634B-BD98-9D8D41A4A27A}"/>
                </a:ext>
              </a:extLst>
            </p:cNvPr>
            <p:cNvGrpSpPr/>
            <p:nvPr/>
          </p:nvGrpSpPr>
          <p:grpSpPr>
            <a:xfrm>
              <a:off x="3643662" y="3204915"/>
              <a:ext cx="3366687" cy="466473"/>
              <a:chOff x="7001479" y="3790802"/>
              <a:chExt cx="4002842" cy="526234"/>
            </a:xfrm>
          </p:grpSpPr>
          <p:grpSp>
            <p:nvGrpSpPr>
              <p:cNvPr id="188" name="Group 187">
                <a:extLst>
                  <a:ext uri="{FF2B5EF4-FFF2-40B4-BE49-F238E27FC236}">
                    <a16:creationId xmlns:a16="http://schemas.microsoft.com/office/drawing/2014/main" id="{1A76829F-9400-7344-AB90-72AB3D49E998}"/>
                  </a:ext>
                </a:extLst>
              </p:cNvPr>
              <p:cNvGrpSpPr/>
              <p:nvPr/>
            </p:nvGrpSpPr>
            <p:grpSpPr>
              <a:xfrm rot="10800000">
                <a:off x="7001479" y="3790803"/>
                <a:ext cx="2001422" cy="526233"/>
                <a:chOff x="6392638" y="1007268"/>
                <a:chExt cx="1838019" cy="457200"/>
              </a:xfrm>
            </p:grpSpPr>
            <p:sp>
              <p:nvSpPr>
                <p:cNvPr id="194" name="Rectangle 193">
                  <a:extLst>
                    <a:ext uri="{FF2B5EF4-FFF2-40B4-BE49-F238E27FC236}">
                      <a16:creationId xmlns:a16="http://schemas.microsoft.com/office/drawing/2014/main" id="{1B570869-41D3-4E49-A8B7-232EFDEB1F2A}"/>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195" name="Rectangle 194">
                  <a:extLst>
                    <a:ext uri="{FF2B5EF4-FFF2-40B4-BE49-F238E27FC236}">
                      <a16:creationId xmlns:a16="http://schemas.microsoft.com/office/drawing/2014/main" id="{BBFE7EA7-E1FA-3349-9B6A-CC0B3DA78830}"/>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196" name="Rectangle 195">
                  <a:extLst>
                    <a:ext uri="{FF2B5EF4-FFF2-40B4-BE49-F238E27FC236}">
                      <a16:creationId xmlns:a16="http://schemas.microsoft.com/office/drawing/2014/main" id="{4C6A9568-71CC-B44A-9813-A27FD85C599B}"/>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197" name="Rectangle 196">
                  <a:extLst>
                    <a:ext uri="{FF2B5EF4-FFF2-40B4-BE49-F238E27FC236}">
                      <a16:creationId xmlns:a16="http://schemas.microsoft.com/office/drawing/2014/main" id="{9F7C4FD9-E5ED-9643-8163-7A8BFEFBDEF6}"/>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nvGrpSpPr>
              <p:cNvPr id="189" name="Group 188">
                <a:extLst>
                  <a:ext uri="{FF2B5EF4-FFF2-40B4-BE49-F238E27FC236}">
                    <a16:creationId xmlns:a16="http://schemas.microsoft.com/office/drawing/2014/main" id="{CB7365AE-D8AC-C349-953B-2DBEF329253C}"/>
                  </a:ext>
                </a:extLst>
              </p:cNvPr>
              <p:cNvGrpSpPr/>
              <p:nvPr/>
            </p:nvGrpSpPr>
            <p:grpSpPr>
              <a:xfrm rot="10800000">
                <a:off x="9002899" y="3790802"/>
                <a:ext cx="2001422" cy="526233"/>
                <a:chOff x="6392638" y="1007268"/>
                <a:chExt cx="1838019" cy="457200"/>
              </a:xfrm>
            </p:grpSpPr>
            <p:sp>
              <p:nvSpPr>
                <p:cNvPr id="190" name="Rectangle 189">
                  <a:extLst>
                    <a:ext uri="{FF2B5EF4-FFF2-40B4-BE49-F238E27FC236}">
                      <a16:creationId xmlns:a16="http://schemas.microsoft.com/office/drawing/2014/main" id="{6C3EB76C-02D8-9246-A98E-73718EF569B6}"/>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191" name="Rectangle 190">
                  <a:extLst>
                    <a:ext uri="{FF2B5EF4-FFF2-40B4-BE49-F238E27FC236}">
                      <a16:creationId xmlns:a16="http://schemas.microsoft.com/office/drawing/2014/main" id="{32DDCC52-EFF2-5A43-9385-8B662575D14A}"/>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192" name="Rectangle 191">
                  <a:extLst>
                    <a:ext uri="{FF2B5EF4-FFF2-40B4-BE49-F238E27FC236}">
                      <a16:creationId xmlns:a16="http://schemas.microsoft.com/office/drawing/2014/main" id="{B66BCD77-CA00-FA4D-A6CC-FF6508B2194F}"/>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193" name="Rectangle 192">
                  <a:extLst>
                    <a:ext uri="{FF2B5EF4-FFF2-40B4-BE49-F238E27FC236}">
                      <a16:creationId xmlns:a16="http://schemas.microsoft.com/office/drawing/2014/main" id="{B33EB706-8A69-2840-98A9-CB20C104741C}"/>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grpSp>
      <p:grpSp>
        <p:nvGrpSpPr>
          <p:cNvPr id="228" name="Group 227">
            <a:extLst>
              <a:ext uri="{FF2B5EF4-FFF2-40B4-BE49-F238E27FC236}">
                <a16:creationId xmlns:a16="http://schemas.microsoft.com/office/drawing/2014/main" id="{963837B2-695C-EC47-837D-A45A2828551D}"/>
              </a:ext>
            </a:extLst>
          </p:cNvPr>
          <p:cNvGrpSpPr/>
          <p:nvPr/>
        </p:nvGrpSpPr>
        <p:grpSpPr>
          <a:xfrm>
            <a:off x="1586344" y="2350572"/>
            <a:ext cx="3103637" cy="1532586"/>
            <a:chOff x="3643662" y="1796892"/>
            <a:chExt cx="3366688" cy="1874496"/>
          </a:xfrm>
        </p:grpSpPr>
        <p:grpSp>
          <p:nvGrpSpPr>
            <p:cNvPr id="229" name="Group 228">
              <a:extLst>
                <a:ext uri="{FF2B5EF4-FFF2-40B4-BE49-F238E27FC236}">
                  <a16:creationId xmlns:a16="http://schemas.microsoft.com/office/drawing/2014/main" id="{7BCDAF1C-1630-DA4B-B719-C64EAB30BD1B}"/>
                </a:ext>
              </a:extLst>
            </p:cNvPr>
            <p:cNvGrpSpPr/>
            <p:nvPr/>
          </p:nvGrpSpPr>
          <p:grpSpPr>
            <a:xfrm>
              <a:off x="3643663" y="1796892"/>
              <a:ext cx="3366687" cy="466473"/>
              <a:chOff x="7001479" y="3790802"/>
              <a:chExt cx="4002842" cy="526234"/>
            </a:xfrm>
          </p:grpSpPr>
          <p:grpSp>
            <p:nvGrpSpPr>
              <p:cNvPr id="263" name="Group 262">
                <a:extLst>
                  <a:ext uri="{FF2B5EF4-FFF2-40B4-BE49-F238E27FC236}">
                    <a16:creationId xmlns:a16="http://schemas.microsoft.com/office/drawing/2014/main" id="{0B5F1EBE-AF2E-284C-9728-19E139BE6876}"/>
                  </a:ext>
                </a:extLst>
              </p:cNvPr>
              <p:cNvGrpSpPr/>
              <p:nvPr/>
            </p:nvGrpSpPr>
            <p:grpSpPr>
              <a:xfrm rot="10800000">
                <a:off x="7001479" y="3790803"/>
                <a:ext cx="2001422" cy="526233"/>
                <a:chOff x="6392638" y="1007268"/>
                <a:chExt cx="1838019" cy="457200"/>
              </a:xfrm>
            </p:grpSpPr>
            <p:sp>
              <p:nvSpPr>
                <p:cNvPr id="269" name="Rectangle 268">
                  <a:extLst>
                    <a:ext uri="{FF2B5EF4-FFF2-40B4-BE49-F238E27FC236}">
                      <a16:creationId xmlns:a16="http://schemas.microsoft.com/office/drawing/2014/main" id="{AC6D24D6-071D-8E40-80AA-AD638560AE66}"/>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70" name="Rectangle 269">
                  <a:extLst>
                    <a:ext uri="{FF2B5EF4-FFF2-40B4-BE49-F238E27FC236}">
                      <a16:creationId xmlns:a16="http://schemas.microsoft.com/office/drawing/2014/main" id="{3FDFCF55-8BBA-0C48-AB29-F69281913284}"/>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71" name="Rectangle 270">
                  <a:extLst>
                    <a:ext uri="{FF2B5EF4-FFF2-40B4-BE49-F238E27FC236}">
                      <a16:creationId xmlns:a16="http://schemas.microsoft.com/office/drawing/2014/main" id="{DFC3531F-7F06-7F42-96F0-1DD419D7879F}"/>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72" name="Rectangle 271">
                  <a:extLst>
                    <a:ext uri="{FF2B5EF4-FFF2-40B4-BE49-F238E27FC236}">
                      <a16:creationId xmlns:a16="http://schemas.microsoft.com/office/drawing/2014/main" id="{FA83DF6B-4D6F-C643-A678-1494947F2111}"/>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nvGrpSpPr>
              <p:cNvPr id="264" name="Group 263">
                <a:extLst>
                  <a:ext uri="{FF2B5EF4-FFF2-40B4-BE49-F238E27FC236}">
                    <a16:creationId xmlns:a16="http://schemas.microsoft.com/office/drawing/2014/main" id="{700DEFF6-A491-2A49-B276-3BAB1E5137B9}"/>
                  </a:ext>
                </a:extLst>
              </p:cNvPr>
              <p:cNvGrpSpPr/>
              <p:nvPr/>
            </p:nvGrpSpPr>
            <p:grpSpPr>
              <a:xfrm rot="10800000">
                <a:off x="9002899" y="3790802"/>
                <a:ext cx="2001422" cy="526233"/>
                <a:chOff x="6392638" y="1007268"/>
                <a:chExt cx="1838019" cy="457200"/>
              </a:xfrm>
            </p:grpSpPr>
            <p:sp>
              <p:nvSpPr>
                <p:cNvPr id="265" name="Rectangle 264">
                  <a:extLst>
                    <a:ext uri="{FF2B5EF4-FFF2-40B4-BE49-F238E27FC236}">
                      <a16:creationId xmlns:a16="http://schemas.microsoft.com/office/drawing/2014/main" id="{A645846E-AB3B-464F-9B0B-91AF12A96A44}"/>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66" name="Rectangle 265">
                  <a:extLst>
                    <a:ext uri="{FF2B5EF4-FFF2-40B4-BE49-F238E27FC236}">
                      <a16:creationId xmlns:a16="http://schemas.microsoft.com/office/drawing/2014/main" id="{FF6C78D4-4CE8-F64F-8669-AB3CDC5BE4B8}"/>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67" name="Rectangle 266">
                  <a:extLst>
                    <a:ext uri="{FF2B5EF4-FFF2-40B4-BE49-F238E27FC236}">
                      <a16:creationId xmlns:a16="http://schemas.microsoft.com/office/drawing/2014/main" id="{D24380A9-451A-3848-BC51-7BEA5EACDBDA}"/>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68" name="Rectangle 267">
                  <a:extLst>
                    <a:ext uri="{FF2B5EF4-FFF2-40B4-BE49-F238E27FC236}">
                      <a16:creationId xmlns:a16="http://schemas.microsoft.com/office/drawing/2014/main" id="{C4E63E95-84BD-FB42-A612-959A9DEA5533}"/>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grpSp>
          <p:nvGrpSpPr>
            <p:cNvPr id="230" name="Group 229">
              <a:extLst>
                <a:ext uri="{FF2B5EF4-FFF2-40B4-BE49-F238E27FC236}">
                  <a16:creationId xmlns:a16="http://schemas.microsoft.com/office/drawing/2014/main" id="{F2ABD2B4-D6FD-484A-BA82-CC825292D1C2}"/>
                </a:ext>
              </a:extLst>
            </p:cNvPr>
            <p:cNvGrpSpPr/>
            <p:nvPr/>
          </p:nvGrpSpPr>
          <p:grpSpPr>
            <a:xfrm>
              <a:off x="3643662" y="2263366"/>
              <a:ext cx="3366685" cy="466474"/>
              <a:chOff x="7001479" y="3790803"/>
              <a:chExt cx="4002840" cy="526235"/>
            </a:xfrm>
          </p:grpSpPr>
          <p:grpSp>
            <p:nvGrpSpPr>
              <p:cNvPr id="253" name="Group 252">
                <a:extLst>
                  <a:ext uri="{FF2B5EF4-FFF2-40B4-BE49-F238E27FC236}">
                    <a16:creationId xmlns:a16="http://schemas.microsoft.com/office/drawing/2014/main" id="{D6F81DC5-7B7C-8749-BFF8-778D9CDB545E}"/>
                  </a:ext>
                </a:extLst>
              </p:cNvPr>
              <p:cNvGrpSpPr/>
              <p:nvPr/>
            </p:nvGrpSpPr>
            <p:grpSpPr>
              <a:xfrm rot="10800000">
                <a:off x="7001479" y="3790803"/>
                <a:ext cx="2001422" cy="526233"/>
                <a:chOff x="6392638" y="1007268"/>
                <a:chExt cx="1838019" cy="457200"/>
              </a:xfrm>
            </p:grpSpPr>
            <p:sp>
              <p:nvSpPr>
                <p:cNvPr id="259" name="Rectangle 258">
                  <a:extLst>
                    <a:ext uri="{FF2B5EF4-FFF2-40B4-BE49-F238E27FC236}">
                      <a16:creationId xmlns:a16="http://schemas.microsoft.com/office/drawing/2014/main" id="{37FD04B7-4B12-FD48-981B-8B5571DD7117}"/>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60" name="Rectangle 259">
                  <a:extLst>
                    <a:ext uri="{FF2B5EF4-FFF2-40B4-BE49-F238E27FC236}">
                      <a16:creationId xmlns:a16="http://schemas.microsoft.com/office/drawing/2014/main" id="{060AF94C-2328-CE4A-9292-BB408622011A}"/>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61" name="Rectangle 260">
                  <a:extLst>
                    <a:ext uri="{FF2B5EF4-FFF2-40B4-BE49-F238E27FC236}">
                      <a16:creationId xmlns:a16="http://schemas.microsoft.com/office/drawing/2014/main" id="{A7CCB23B-1E2B-A145-99B5-548156D3FDBE}"/>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62" name="Rectangle 261">
                  <a:extLst>
                    <a:ext uri="{FF2B5EF4-FFF2-40B4-BE49-F238E27FC236}">
                      <a16:creationId xmlns:a16="http://schemas.microsoft.com/office/drawing/2014/main" id="{83CFAA49-C75A-3C46-94DF-B36ADC38CBE8}"/>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nvGrpSpPr>
              <p:cNvPr id="254" name="Group 253">
                <a:extLst>
                  <a:ext uri="{FF2B5EF4-FFF2-40B4-BE49-F238E27FC236}">
                    <a16:creationId xmlns:a16="http://schemas.microsoft.com/office/drawing/2014/main" id="{1F0BA09B-FB83-DD4D-AEC2-359CCC9F7160}"/>
                  </a:ext>
                </a:extLst>
              </p:cNvPr>
              <p:cNvGrpSpPr/>
              <p:nvPr/>
            </p:nvGrpSpPr>
            <p:grpSpPr>
              <a:xfrm rot="10800000">
                <a:off x="9002901" y="3790803"/>
                <a:ext cx="2001418" cy="526235"/>
                <a:chOff x="6392638" y="1007266"/>
                <a:chExt cx="1838015" cy="457202"/>
              </a:xfrm>
            </p:grpSpPr>
            <p:sp>
              <p:nvSpPr>
                <p:cNvPr id="255" name="Rectangle 254">
                  <a:extLst>
                    <a:ext uri="{FF2B5EF4-FFF2-40B4-BE49-F238E27FC236}">
                      <a16:creationId xmlns:a16="http://schemas.microsoft.com/office/drawing/2014/main" id="{B34C81A6-30CA-D845-8EAC-9BB6018CAE20}"/>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56" name="Rectangle 255">
                  <a:extLst>
                    <a:ext uri="{FF2B5EF4-FFF2-40B4-BE49-F238E27FC236}">
                      <a16:creationId xmlns:a16="http://schemas.microsoft.com/office/drawing/2014/main" id="{3FF5432A-560C-704A-A50F-5B2B211BDB4D}"/>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57" name="Rectangle 256">
                  <a:extLst>
                    <a:ext uri="{FF2B5EF4-FFF2-40B4-BE49-F238E27FC236}">
                      <a16:creationId xmlns:a16="http://schemas.microsoft.com/office/drawing/2014/main" id="{32BC91ED-FA71-004F-870B-4FE2F480223A}"/>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58" name="Rectangle 257">
                  <a:extLst>
                    <a:ext uri="{FF2B5EF4-FFF2-40B4-BE49-F238E27FC236}">
                      <a16:creationId xmlns:a16="http://schemas.microsoft.com/office/drawing/2014/main" id="{B5D53A01-6FA2-BC4E-8A40-6DFAAA95E14A}"/>
                    </a:ext>
                  </a:extLst>
                </p:cNvPr>
                <p:cNvSpPr/>
                <p:nvPr/>
              </p:nvSpPr>
              <p:spPr>
                <a:xfrm>
                  <a:off x="7771388" y="1007266"/>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grpSp>
          <p:nvGrpSpPr>
            <p:cNvPr id="231" name="Group 230">
              <a:extLst>
                <a:ext uri="{FF2B5EF4-FFF2-40B4-BE49-F238E27FC236}">
                  <a16:creationId xmlns:a16="http://schemas.microsoft.com/office/drawing/2014/main" id="{944441D4-7009-D64F-A285-83FB2EAB7129}"/>
                </a:ext>
              </a:extLst>
            </p:cNvPr>
            <p:cNvGrpSpPr/>
            <p:nvPr/>
          </p:nvGrpSpPr>
          <p:grpSpPr>
            <a:xfrm>
              <a:off x="3643663" y="2734140"/>
              <a:ext cx="3366687" cy="466473"/>
              <a:chOff x="7001479" y="3790802"/>
              <a:chExt cx="4002842" cy="526234"/>
            </a:xfrm>
          </p:grpSpPr>
          <p:grpSp>
            <p:nvGrpSpPr>
              <p:cNvPr id="243" name="Group 242">
                <a:extLst>
                  <a:ext uri="{FF2B5EF4-FFF2-40B4-BE49-F238E27FC236}">
                    <a16:creationId xmlns:a16="http://schemas.microsoft.com/office/drawing/2014/main" id="{FB2F524B-00D6-0F40-A5CA-5B2383D640C1}"/>
                  </a:ext>
                </a:extLst>
              </p:cNvPr>
              <p:cNvGrpSpPr/>
              <p:nvPr/>
            </p:nvGrpSpPr>
            <p:grpSpPr>
              <a:xfrm rot="10800000">
                <a:off x="7001479" y="3790803"/>
                <a:ext cx="2001422" cy="526233"/>
                <a:chOff x="6392638" y="1007268"/>
                <a:chExt cx="1838019" cy="457200"/>
              </a:xfrm>
            </p:grpSpPr>
            <p:sp>
              <p:nvSpPr>
                <p:cNvPr id="249" name="Rectangle 248">
                  <a:extLst>
                    <a:ext uri="{FF2B5EF4-FFF2-40B4-BE49-F238E27FC236}">
                      <a16:creationId xmlns:a16="http://schemas.microsoft.com/office/drawing/2014/main" id="{E44F63A7-8217-6740-95D2-47CAED7E00DF}"/>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50" name="Rectangle 249">
                  <a:extLst>
                    <a:ext uri="{FF2B5EF4-FFF2-40B4-BE49-F238E27FC236}">
                      <a16:creationId xmlns:a16="http://schemas.microsoft.com/office/drawing/2014/main" id="{2282A8C4-E347-AB4D-961E-2D298B5FA6CF}"/>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51" name="Rectangle 250">
                  <a:extLst>
                    <a:ext uri="{FF2B5EF4-FFF2-40B4-BE49-F238E27FC236}">
                      <a16:creationId xmlns:a16="http://schemas.microsoft.com/office/drawing/2014/main" id="{163FD039-E2CA-C54F-972C-038E733F9E4A}"/>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52" name="Rectangle 251">
                  <a:extLst>
                    <a:ext uri="{FF2B5EF4-FFF2-40B4-BE49-F238E27FC236}">
                      <a16:creationId xmlns:a16="http://schemas.microsoft.com/office/drawing/2014/main" id="{249C692C-9D46-6745-8996-FA743A2ED64E}"/>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nvGrpSpPr>
              <p:cNvPr id="244" name="Group 243">
                <a:extLst>
                  <a:ext uri="{FF2B5EF4-FFF2-40B4-BE49-F238E27FC236}">
                    <a16:creationId xmlns:a16="http://schemas.microsoft.com/office/drawing/2014/main" id="{B59872E4-BE17-034B-B0AC-40A051AB6594}"/>
                  </a:ext>
                </a:extLst>
              </p:cNvPr>
              <p:cNvGrpSpPr/>
              <p:nvPr/>
            </p:nvGrpSpPr>
            <p:grpSpPr>
              <a:xfrm rot="10800000">
                <a:off x="9002899" y="3790802"/>
                <a:ext cx="2001422" cy="526233"/>
                <a:chOff x="6392638" y="1007268"/>
                <a:chExt cx="1838019" cy="457200"/>
              </a:xfrm>
            </p:grpSpPr>
            <p:sp>
              <p:nvSpPr>
                <p:cNvPr id="245" name="Rectangle 244">
                  <a:extLst>
                    <a:ext uri="{FF2B5EF4-FFF2-40B4-BE49-F238E27FC236}">
                      <a16:creationId xmlns:a16="http://schemas.microsoft.com/office/drawing/2014/main" id="{24AF0CB6-7ABC-DB48-B3CB-C1CC0EEA64CE}"/>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46" name="Rectangle 245">
                  <a:extLst>
                    <a:ext uri="{FF2B5EF4-FFF2-40B4-BE49-F238E27FC236}">
                      <a16:creationId xmlns:a16="http://schemas.microsoft.com/office/drawing/2014/main" id="{DC15F05C-8F49-7E4B-A22A-7DA4CD2E4FE6}"/>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47" name="Rectangle 246">
                  <a:extLst>
                    <a:ext uri="{FF2B5EF4-FFF2-40B4-BE49-F238E27FC236}">
                      <a16:creationId xmlns:a16="http://schemas.microsoft.com/office/drawing/2014/main" id="{29BEBE1C-8922-904C-B784-BC82131BE0C0}"/>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48" name="Rectangle 247">
                  <a:extLst>
                    <a:ext uri="{FF2B5EF4-FFF2-40B4-BE49-F238E27FC236}">
                      <a16:creationId xmlns:a16="http://schemas.microsoft.com/office/drawing/2014/main" id="{ECE5B0DD-EBFC-264B-B28A-10877838E054}"/>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grpSp>
          <p:nvGrpSpPr>
            <p:cNvPr id="232" name="Group 231">
              <a:extLst>
                <a:ext uri="{FF2B5EF4-FFF2-40B4-BE49-F238E27FC236}">
                  <a16:creationId xmlns:a16="http://schemas.microsoft.com/office/drawing/2014/main" id="{80EA0213-6BA9-A145-948C-AE3AEBF6B355}"/>
                </a:ext>
              </a:extLst>
            </p:cNvPr>
            <p:cNvGrpSpPr/>
            <p:nvPr/>
          </p:nvGrpSpPr>
          <p:grpSpPr>
            <a:xfrm>
              <a:off x="3643662" y="3204915"/>
              <a:ext cx="3366687" cy="466473"/>
              <a:chOff x="7001479" y="3790802"/>
              <a:chExt cx="4002842" cy="526234"/>
            </a:xfrm>
          </p:grpSpPr>
          <p:grpSp>
            <p:nvGrpSpPr>
              <p:cNvPr id="233" name="Group 232">
                <a:extLst>
                  <a:ext uri="{FF2B5EF4-FFF2-40B4-BE49-F238E27FC236}">
                    <a16:creationId xmlns:a16="http://schemas.microsoft.com/office/drawing/2014/main" id="{287A9627-5EE7-8842-A58F-EDA40FA8CCA5}"/>
                  </a:ext>
                </a:extLst>
              </p:cNvPr>
              <p:cNvGrpSpPr/>
              <p:nvPr/>
            </p:nvGrpSpPr>
            <p:grpSpPr>
              <a:xfrm rot="10800000">
                <a:off x="7001479" y="3790803"/>
                <a:ext cx="2001422" cy="526233"/>
                <a:chOff x="6392638" y="1007268"/>
                <a:chExt cx="1838019" cy="457200"/>
              </a:xfrm>
            </p:grpSpPr>
            <p:sp>
              <p:nvSpPr>
                <p:cNvPr id="239" name="Rectangle 238">
                  <a:extLst>
                    <a:ext uri="{FF2B5EF4-FFF2-40B4-BE49-F238E27FC236}">
                      <a16:creationId xmlns:a16="http://schemas.microsoft.com/office/drawing/2014/main" id="{66629ECE-71DE-C347-94A7-16F578BF5CB1}"/>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40" name="Rectangle 239">
                  <a:extLst>
                    <a:ext uri="{FF2B5EF4-FFF2-40B4-BE49-F238E27FC236}">
                      <a16:creationId xmlns:a16="http://schemas.microsoft.com/office/drawing/2014/main" id="{E2B91A85-177B-C441-85E4-8E173D48C177}"/>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41" name="Rectangle 240">
                  <a:extLst>
                    <a:ext uri="{FF2B5EF4-FFF2-40B4-BE49-F238E27FC236}">
                      <a16:creationId xmlns:a16="http://schemas.microsoft.com/office/drawing/2014/main" id="{FDCD4622-B16E-7F45-8199-9E7D588E8888}"/>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42" name="Rectangle 241">
                  <a:extLst>
                    <a:ext uri="{FF2B5EF4-FFF2-40B4-BE49-F238E27FC236}">
                      <a16:creationId xmlns:a16="http://schemas.microsoft.com/office/drawing/2014/main" id="{9CD95638-4E44-E94A-BD74-1224833B34DF}"/>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nvGrpSpPr>
              <p:cNvPr id="234" name="Group 233">
                <a:extLst>
                  <a:ext uri="{FF2B5EF4-FFF2-40B4-BE49-F238E27FC236}">
                    <a16:creationId xmlns:a16="http://schemas.microsoft.com/office/drawing/2014/main" id="{D963FBCA-C34C-324E-8676-59390B06B0D0}"/>
                  </a:ext>
                </a:extLst>
              </p:cNvPr>
              <p:cNvGrpSpPr/>
              <p:nvPr/>
            </p:nvGrpSpPr>
            <p:grpSpPr>
              <a:xfrm rot="10800000">
                <a:off x="9002899" y="3790802"/>
                <a:ext cx="2001422" cy="526233"/>
                <a:chOff x="6392638" y="1007268"/>
                <a:chExt cx="1838019" cy="457200"/>
              </a:xfrm>
            </p:grpSpPr>
            <p:sp>
              <p:nvSpPr>
                <p:cNvPr id="235" name="Rectangle 234">
                  <a:extLst>
                    <a:ext uri="{FF2B5EF4-FFF2-40B4-BE49-F238E27FC236}">
                      <a16:creationId xmlns:a16="http://schemas.microsoft.com/office/drawing/2014/main" id="{F192C7B2-DDC5-6E4C-9B8F-751FBA3D787F}"/>
                    </a:ext>
                  </a:extLst>
                </p:cNvPr>
                <p:cNvSpPr/>
                <p:nvPr/>
              </p:nvSpPr>
              <p:spPr>
                <a:xfrm>
                  <a:off x="6392638"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36" name="Rectangle 235">
                  <a:extLst>
                    <a:ext uri="{FF2B5EF4-FFF2-40B4-BE49-F238E27FC236}">
                      <a16:creationId xmlns:a16="http://schemas.microsoft.com/office/drawing/2014/main" id="{D1D87BFC-F6C1-8541-8AE3-4F4292B04AC1}"/>
                    </a:ext>
                  </a:extLst>
                </p:cNvPr>
                <p:cNvSpPr/>
                <p:nvPr/>
              </p:nvSpPr>
              <p:spPr>
                <a:xfrm>
                  <a:off x="6851903"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37" name="Rectangle 236">
                  <a:extLst>
                    <a:ext uri="{FF2B5EF4-FFF2-40B4-BE49-F238E27FC236}">
                      <a16:creationId xmlns:a16="http://schemas.microsoft.com/office/drawing/2014/main" id="{7DE2A163-26B3-3242-A79A-449499C74919}"/>
                    </a:ext>
                  </a:extLst>
                </p:cNvPr>
                <p:cNvSpPr/>
                <p:nvPr/>
              </p:nvSpPr>
              <p:spPr>
                <a:xfrm>
                  <a:off x="7311166"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sp>
              <p:nvSpPr>
                <p:cNvPr id="238" name="Rectangle 237">
                  <a:extLst>
                    <a:ext uri="{FF2B5EF4-FFF2-40B4-BE49-F238E27FC236}">
                      <a16:creationId xmlns:a16="http://schemas.microsoft.com/office/drawing/2014/main" id="{DBB6D5B9-F16E-0B48-9D9C-E51A855C636E}"/>
                    </a:ext>
                  </a:extLst>
                </p:cNvPr>
                <p:cNvSpPr/>
                <p:nvPr/>
              </p:nvSpPr>
              <p:spPr>
                <a:xfrm>
                  <a:off x="7771392" y="1007268"/>
                  <a:ext cx="459265" cy="45720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a:solidFill>
                      <a:schemeClr val="tx1"/>
                    </a:solidFill>
                  </a:endParaRPr>
                </a:p>
              </p:txBody>
            </p:sp>
          </p:grpSp>
        </p:grpSp>
      </p:grpSp>
      <p:cxnSp>
        <p:nvCxnSpPr>
          <p:cNvPr id="273" name="Straight Arrow Connector 272">
            <a:extLst>
              <a:ext uri="{FF2B5EF4-FFF2-40B4-BE49-F238E27FC236}">
                <a16:creationId xmlns:a16="http://schemas.microsoft.com/office/drawing/2014/main" id="{C5E67520-960D-4244-847F-36AA655D4B98}"/>
              </a:ext>
            </a:extLst>
          </p:cNvPr>
          <p:cNvCxnSpPr>
            <a:cxnSpLocks/>
          </p:cNvCxnSpPr>
          <p:nvPr/>
        </p:nvCxnSpPr>
        <p:spPr>
          <a:xfrm flipH="1">
            <a:off x="7716022" y="2478089"/>
            <a:ext cx="12229" cy="222792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74" name="Rectangle 273">
            <a:extLst>
              <a:ext uri="{FF2B5EF4-FFF2-40B4-BE49-F238E27FC236}">
                <a16:creationId xmlns:a16="http://schemas.microsoft.com/office/drawing/2014/main" id="{21149255-C653-8D4E-BF85-D61A7803F5DD}"/>
              </a:ext>
            </a:extLst>
          </p:cNvPr>
          <p:cNvSpPr/>
          <p:nvPr/>
        </p:nvSpPr>
        <p:spPr>
          <a:xfrm>
            <a:off x="7098034" y="4713507"/>
            <a:ext cx="2539484" cy="845217"/>
          </a:xfrm>
          <a:prstGeom prst="rect">
            <a:avLst/>
          </a:prstGeom>
          <a:solidFill>
            <a:srgbClr val="FFC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a:solidFill>
                    <a:schemeClr val="tx1"/>
                  </a:solidFill>
                </a:ln>
                <a:solidFill>
                  <a:sysClr val="windowText" lastClr="000000"/>
                </a:solidFill>
              </a:rPr>
              <a:t>2D-LB =</a:t>
            </a:r>
          </a:p>
          <a:p>
            <a:pPr algn="ctr"/>
            <a:r>
              <a:rPr lang="en-US" dirty="0">
                <a:ln>
                  <a:solidFill>
                    <a:schemeClr val="tx1"/>
                  </a:solidFill>
                </a:ln>
                <a:solidFill>
                  <a:sysClr val="windowText" lastClr="000000"/>
                </a:solidFill>
              </a:rPr>
              <a:t>Shift regs + Row buffers</a:t>
            </a:r>
          </a:p>
        </p:txBody>
      </p:sp>
      <p:cxnSp>
        <p:nvCxnSpPr>
          <p:cNvPr id="275" name="Straight Arrow Connector 274">
            <a:extLst>
              <a:ext uri="{FF2B5EF4-FFF2-40B4-BE49-F238E27FC236}">
                <a16:creationId xmlns:a16="http://schemas.microsoft.com/office/drawing/2014/main" id="{A01DFE51-B4AD-1144-BF29-C4CC929238DB}"/>
              </a:ext>
            </a:extLst>
          </p:cNvPr>
          <p:cNvCxnSpPr>
            <a:cxnSpLocks/>
          </p:cNvCxnSpPr>
          <p:nvPr/>
        </p:nvCxnSpPr>
        <p:spPr>
          <a:xfrm flipV="1">
            <a:off x="9642240" y="5206987"/>
            <a:ext cx="1119011" cy="987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76" name="Rectangle 275">
            <a:extLst>
              <a:ext uri="{FF2B5EF4-FFF2-40B4-BE49-F238E27FC236}">
                <a16:creationId xmlns:a16="http://schemas.microsoft.com/office/drawing/2014/main" id="{7B57FF0C-7DE3-EC4B-A52F-B0B4E30119E0}"/>
              </a:ext>
            </a:extLst>
          </p:cNvPr>
          <p:cNvSpPr/>
          <p:nvPr/>
        </p:nvSpPr>
        <p:spPr>
          <a:xfrm>
            <a:off x="10795118" y="4597403"/>
            <a:ext cx="372533" cy="372533"/>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7" name="Rectangle 276">
            <a:extLst>
              <a:ext uri="{FF2B5EF4-FFF2-40B4-BE49-F238E27FC236}">
                <a16:creationId xmlns:a16="http://schemas.microsoft.com/office/drawing/2014/main" id="{A50DDB90-4B00-144A-B707-89A9684475BA}"/>
              </a:ext>
            </a:extLst>
          </p:cNvPr>
          <p:cNvSpPr/>
          <p:nvPr/>
        </p:nvSpPr>
        <p:spPr>
          <a:xfrm>
            <a:off x="11170476" y="4597402"/>
            <a:ext cx="372533" cy="372533"/>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8" name="Rectangle 277">
            <a:extLst>
              <a:ext uri="{FF2B5EF4-FFF2-40B4-BE49-F238E27FC236}">
                <a16:creationId xmlns:a16="http://schemas.microsoft.com/office/drawing/2014/main" id="{48D46058-918F-374A-809F-D7126E4CBB88}"/>
              </a:ext>
            </a:extLst>
          </p:cNvPr>
          <p:cNvSpPr/>
          <p:nvPr/>
        </p:nvSpPr>
        <p:spPr>
          <a:xfrm>
            <a:off x="11543009" y="4597401"/>
            <a:ext cx="372533" cy="372533"/>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9" name="Rectangle 278">
            <a:extLst>
              <a:ext uri="{FF2B5EF4-FFF2-40B4-BE49-F238E27FC236}">
                <a16:creationId xmlns:a16="http://schemas.microsoft.com/office/drawing/2014/main" id="{CCB846E0-2B01-694E-83F9-0A5C6EE7D1D4}"/>
              </a:ext>
            </a:extLst>
          </p:cNvPr>
          <p:cNvSpPr/>
          <p:nvPr/>
        </p:nvSpPr>
        <p:spPr>
          <a:xfrm>
            <a:off x="10797936" y="4986863"/>
            <a:ext cx="372533" cy="372533"/>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0" name="Rectangle 279">
            <a:extLst>
              <a:ext uri="{FF2B5EF4-FFF2-40B4-BE49-F238E27FC236}">
                <a16:creationId xmlns:a16="http://schemas.microsoft.com/office/drawing/2014/main" id="{9500E936-F422-6949-841F-BAF36260A801}"/>
              </a:ext>
            </a:extLst>
          </p:cNvPr>
          <p:cNvSpPr/>
          <p:nvPr/>
        </p:nvSpPr>
        <p:spPr>
          <a:xfrm>
            <a:off x="11173294" y="4986862"/>
            <a:ext cx="372533" cy="372533"/>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1" name="Rectangle 280">
            <a:extLst>
              <a:ext uri="{FF2B5EF4-FFF2-40B4-BE49-F238E27FC236}">
                <a16:creationId xmlns:a16="http://schemas.microsoft.com/office/drawing/2014/main" id="{2D3343A1-5A08-3740-9CAA-D1AC0AD6C871}"/>
              </a:ext>
            </a:extLst>
          </p:cNvPr>
          <p:cNvSpPr/>
          <p:nvPr/>
        </p:nvSpPr>
        <p:spPr>
          <a:xfrm>
            <a:off x="11545827" y="4986861"/>
            <a:ext cx="372533" cy="372533"/>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2" name="Rectangle 281">
            <a:extLst>
              <a:ext uri="{FF2B5EF4-FFF2-40B4-BE49-F238E27FC236}">
                <a16:creationId xmlns:a16="http://schemas.microsoft.com/office/drawing/2014/main" id="{462E3E1F-EAC0-DE47-98C7-D8410F1D2978}"/>
              </a:ext>
            </a:extLst>
          </p:cNvPr>
          <p:cNvSpPr/>
          <p:nvPr/>
        </p:nvSpPr>
        <p:spPr>
          <a:xfrm>
            <a:off x="10799202" y="5365035"/>
            <a:ext cx="372533" cy="372533"/>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3" name="Rectangle 282">
            <a:extLst>
              <a:ext uri="{FF2B5EF4-FFF2-40B4-BE49-F238E27FC236}">
                <a16:creationId xmlns:a16="http://schemas.microsoft.com/office/drawing/2014/main" id="{319AF39A-A321-554A-A2CF-16A5524E28F9}"/>
              </a:ext>
            </a:extLst>
          </p:cNvPr>
          <p:cNvSpPr/>
          <p:nvPr/>
        </p:nvSpPr>
        <p:spPr>
          <a:xfrm>
            <a:off x="11174560" y="5365034"/>
            <a:ext cx="372533" cy="372533"/>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4" name="Rectangle 283">
            <a:extLst>
              <a:ext uri="{FF2B5EF4-FFF2-40B4-BE49-F238E27FC236}">
                <a16:creationId xmlns:a16="http://schemas.microsoft.com/office/drawing/2014/main" id="{A99FFB0B-054A-184E-A808-F553B8E9BB60}"/>
              </a:ext>
            </a:extLst>
          </p:cNvPr>
          <p:cNvSpPr/>
          <p:nvPr/>
        </p:nvSpPr>
        <p:spPr>
          <a:xfrm>
            <a:off x="11547093" y="5365033"/>
            <a:ext cx="372533" cy="372533"/>
          </a:xfrm>
          <a:prstGeom prst="rect">
            <a:avLst/>
          </a:prstGeom>
          <a:solidFill>
            <a:schemeClr val="bg2"/>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642819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A5ABC-BB36-A046-A8AC-584CDE0EC3AB}"/>
              </a:ext>
            </a:extLst>
          </p:cNvPr>
          <p:cNvSpPr>
            <a:spLocks noGrp="1"/>
          </p:cNvSpPr>
          <p:nvPr>
            <p:ph type="title"/>
          </p:nvPr>
        </p:nvSpPr>
        <p:spPr/>
        <p:txBody>
          <a:bodyPr/>
          <a:lstStyle/>
          <a:p>
            <a:r>
              <a:rPr lang="en-US"/>
              <a:t>Rewrite 3: Hardware-specific Rewrite</a:t>
            </a:r>
          </a:p>
        </p:txBody>
      </p:sp>
      <p:sp>
        <p:nvSpPr>
          <p:cNvPr id="5" name="Content Placeholder 9">
            <a:extLst>
              <a:ext uri="{FF2B5EF4-FFF2-40B4-BE49-F238E27FC236}">
                <a16:creationId xmlns:a16="http://schemas.microsoft.com/office/drawing/2014/main" id="{E633F667-A988-B04E-9591-BC54CBE81424}"/>
              </a:ext>
            </a:extLst>
          </p:cNvPr>
          <p:cNvSpPr>
            <a:spLocks noGrp="1"/>
          </p:cNvSpPr>
          <p:nvPr>
            <p:ph sz="quarter" idx="10"/>
          </p:nvPr>
        </p:nvSpPr>
        <p:spPr>
          <a:xfrm>
            <a:off x="1274237" y="1211580"/>
            <a:ext cx="10534586" cy="5012056"/>
          </a:xfrm>
        </p:spPr>
        <p:txBody>
          <a:bodyPr vert="horz" lIns="0" tIns="45720" rIns="0" bIns="45720" rtlCol="0" anchor="t">
            <a:normAutofit/>
          </a:bodyPr>
          <a:lstStyle/>
          <a:p>
            <a:pPr marL="384810" lvl="1" indent="-384810"/>
            <a:r>
              <a:rPr lang="en-US">
                <a:solidFill>
                  <a:schemeClr val="tx1"/>
                </a:solidFill>
                <a:ea typeface="ＭＳ Ｐゴシック"/>
              </a:rPr>
              <a:t>Map </a:t>
            </a:r>
            <a:r>
              <a:rPr lang="en-US" b="1">
                <a:solidFill>
                  <a:schemeClr val="tx1"/>
                </a:solidFill>
                <a:ea typeface="ＭＳ Ｐゴシック"/>
              </a:rPr>
              <a:t>abstract memory functional model</a:t>
            </a:r>
            <a:r>
              <a:rPr lang="en-US">
                <a:solidFill>
                  <a:schemeClr val="tx1"/>
                </a:solidFill>
                <a:ea typeface="ＭＳ Ｐゴシック"/>
              </a:rPr>
              <a:t> to </a:t>
            </a:r>
            <a:r>
              <a:rPr lang="en-US" b="1">
                <a:solidFill>
                  <a:schemeClr val="tx1"/>
                </a:solidFill>
                <a:ea typeface="ＭＳ Ｐゴシック"/>
              </a:rPr>
              <a:t>technology-aware hardware</a:t>
            </a:r>
            <a:endParaRPr lang="en-US">
              <a:solidFill>
                <a:schemeClr val="tx1"/>
              </a:solidFill>
              <a:ea typeface="ＭＳ Ｐゴシック"/>
              <a:cs typeface="Arial"/>
            </a:endParaRPr>
          </a:p>
          <a:p>
            <a:pPr marL="384810" lvl="1" indent="-384810"/>
            <a:r>
              <a:rPr lang="en-US">
                <a:solidFill>
                  <a:schemeClr val="tx1"/>
                </a:solidFill>
                <a:ea typeface="ＭＳ Ｐゴシック"/>
              </a:rPr>
              <a:t>Different backends:</a:t>
            </a:r>
            <a:br>
              <a:rPr lang="en-US"/>
            </a:br>
            <a:r>
              <a:rPr lang="en-US">
                <a:solidFill>
                  <a:schemeClr val="tx1"/>
                </a:solidFill>
                <a:ea typeface="ＭＳ Ｐゴシック"/>
              </a:rPr>
              <a:t>(With different capacity and port number)</a:t>
            </a:r>
            <a:endParaRPr lang="en-US">
              <a:solidFill>
                <a:schemeClr val="tx1"/>
              </a:solidFill>
              <a:ea typeface="ＭＳ Ｐゴシック"/>
              <a:cs typeface="Arial"/>
            </a:endParaRPr>
          </a:p>
          <a:p>
            <a:pPr marL="759460" lvl="2" indent="-300355"/>
            <a:r>
              <a:rPr lang="en-US">
                <a:solidFill>
                  <a:schemeClr val="tx1"/>
                </a:solidFill>
              </a:rPr>
              <a:t>CGRA Memory tile</a:t>
            </a:r>
            <a:endParaRPr lang="en-US">
              <a:solidFill>
                <a:schemeClr val="tx1"/>
              </a:solidFill>
              <a:cs typeface="Arial"/>
            </a:endParaRPr>
          </a:p>
          <a:p>
            <a:pPr marL="759460" lvl="2" indent="-300355"/>
            <a:r>
              <a:rPr lang="en-US">
                <a:solidFill>
                  <a:schemeClr val="tx1"/>
                </a:solidFill>
              </a:rPr>
              <a:t>FPGA BRAM</a:t>
            </a:r>
            <a:endParaRPr lang="en-US">
              <a:solidFill>
                <a:schemeClr val="tx1"/>
              </a:solidFill>
              <a:cs typeface="Arial"/>
            </a:endParaRPr>
          </a:p>
          <a:p>
            <a:pPr marL="384810" lvl="1" indent="-384810"/>
            <a:endParaRPr lang="en-US">
              <a:cs typeface="Arial"/>
            </a:endParaRPr>
          </a:p>
          <a:p>
            <a:pPr marL="384810" lvl="1" indent="-384810"/>
            <a:r>
              <a:rPr lang="en-US">
                <a:solidFill>
                  <a:schemeClr val="tx1"/>
                </a:solidFill>
                <a:ea typeface="ＭＳ Ｐゴシック"/>
                <a:cs typeface="Arial"/>
              </a:rPr>
              <a:t>CGRA-specific Rewrites</a:t>
            </a:r>
            <a:endParaRPr lang="en-US">
              <a:solidFill>
                <a:schemeClr val="tx1"/>
              </a:solidFill>
              <a:cs typeface="Arial"/>
            </a:endParaRPr>
          </a:p>
          <a:p>
            <a:pPr marL="759460" lvl="2" indent="-300355"/>
            <a:r>
              <a:rPr lang="en-US">
                <a:solidFill>
                  <a:schemeClr val="tx1"/>
                </a:solidFill>
                <a:ea typeface="ＭＳ Ｐゴシック"/>
                <a:cs typeface="Arial"/>
              </a:rPr>
              <a:t>Chain memory tiles for capacity</a:t>
            </a:r>
            <a:endParaRPr lang="en-US">
              <a:solidFill>
                <a:schemeClr val="tx1"/>
              </a:solidFill>
              <a:cs typeface="Arial"/>
            </a:endParaRPr>
          </a:p>
          <a:p>
            <a:pPr marL="759460" lvl="2" indent="-300355"/>
            <a:r>
              <a:rPr lang="en-US">
                <a:solidFill>
                  <a:schemeClr val="tx1"/>
                </a:solidFill>
                <a:ea typeface="ＭＳ Ｐゴシック"/>
                <a:cs typeface="Arial"/>
              </a:rPr>
              <a:t>Chain memory tiles for output memory bandwidth</a:t>
            </a:r>
            <a:endParaRPr lang="en-US">
              <a:solidFill>
                <a:schemeClr val="tx1"/>
              </a:solidFill>
              <a:cs typeface="Arial"/>
            </a:endParaRPr>
          </a:p>
          <a:p>
            <a:pPr marL="1218565" lvl="3" indent="-302260"/>
            <a:endParaRPr lang="en-US">
              <a:solidFill>
                <a:schemeClr val="tx1"/>
              </a:solidFill>
              <a:cs typeface="Arial"/>
            </a:endParaRPr>
          </a:p>
          <a:p>
            <a:pPr marL="759460" lvl="2" indent="-300355"/>
            <a:endParaRPr lang="en-US">
              <a:solidFill>
                <a:srgbClr val="000000"/>
              </a:solidFill>
              <a:cs typeface="Arial"/>
            </a:endParaRPr>
          </a:p>
          <a:p>
            <a:pPr marL="759460" lvl="2" indent="-300355">
              <a:buFont typeface="Source Sans Pro" pitchFamily="2" charset="2"/>
            </a:pPr>
            <a:endParaRPr lang="en-US">
              <a:cs typeface="Arial"/>
            </a:endParaRPr>
          </a:p>
        </p:txBody>
      </p:sp>
    </p:spTree>
    <p:extLst>
      <p:ext uri="{BB962C8B-B14F-4D97-AF65-F5344CB8AC3E}">
        <p14:creationId xmlns:p14="http://schemas.microsoft.com/office/powerpoint/2010/main" val="1842794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236892-F062-ED48-98AA-87AAC04D87CE}"/>
              </a:ext>
            </a:extLst>
          </p:cNvPr>
          <p:cNvSpPr>
            <a:spLocks noGrp="1"/>
          </p:cNvSpPr>
          <p:nvPr>
            <p:ph type="title"/>
          </p:nvPr>
        </p:nvSpPr>
        <p:spPr/>
        <p:txBody>
          <a:bodyPr/>
          <a:lstStyle/>
          <a:p>
            <a:r>
              <a:rPr lang="en-US" sz="2650">
                <a:ea typeface="ＭＳ Ｐゴシック"/>
              </a:rPr>
              <a:t>Implementation:</a:t>
            </a:r>
            <a:br>
              <a:rPr lang="en-US" sz="2650">
                <a:ea typeface="ＭＳ Ｐゴシック"/>
              </a:rPr>
            </a:br>
            <a:r>
              <a:rPr lang="en-US" sz="2650">
                <a:ea typeface="ＭＳ Ｐゴシック"/>
              </a:rPr>
              <a:t>Halide to Hardware Compiler</a:t>
            </a:r>
          </a:p>
        </p:txBody>
      </p:sp>
      <p:sp>
        <p:nvSpPr>
          <p:cNvPr id="7" name="Text Placeholder 6">
            <a:extLst>
              <a:ext uri="{FF2B5EF4-FFF2-40B4-BE49-F238E27FC236}">
                <a16:creationId xmlns:a16="http://schemas.microsoft.com/office/drawing/2014/main" id="{74EDDAA4-2A68-A14D-886B-8ED195F94540}"/>
              </a:ext>
            </a:extLst>
          </p:cNvPr>
          <p:cNvSpPr>
            <a:spLocks noGrp="1"/>
          </p:cNvSpPr>
          <p:nvPr>
            <p:ph type="body" sz="half" idx="2"/>
          </p:nvPr>
        </p:nvSpPr>
        <p:spPr/>
        <p:txBody>
          <a:bodyPr/>
          <a:lstStyle/>
          <a:p>
            <a:endParaRPr lang="en-US"/>
          </a:p>
        </p:txBody>
      </p:sp>
      <p:sp>
        <p:nvSpPr>
          <p:cNvPr id="8" name="Picture Placeholder 7">
            <a:extLst>
              <a:ext uri="{FF2B5EF4-FFF2-40B4-BE49-F238E27FC236}">
                <a16:creationId xmlns:a16="http://schemas.microsoft.com/office/drawing/2014/main" id="{9E1FF902-2A74-AE4F-AE72-8EEDEDD4C5F1}"/>
              </a:ext>
            </a:extLst>
          </p:cNvPr>
          <p:cNvSpPr>
            <a:spLocks noGrp="1"/>
          </p:cNvSpPr>
          <p:nvPr>
            <p:ph type="pic" sz="quarter" idx="13"/>
          </p:nvPr>
        </p:nvSpPr>
        <p:spPr/>
      </p:sp>
    </p:spTree>
    <p:extLst>
      <p:ext uri="{BB962C8B-B14F-4D97-AF65-F5344CB8AC3E}">
        <p14:creationId xmlns:p14="http://schemas.microsoft.com/office/powerpoint/2010/main" val="13748102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6426C-2D00-45AF-869B-7CE510A0F110}"/>
              </a:ext>
            </a:extLst>
          </p:cNvPr>
          <p:cNvSpPr>
            <a:spLocks noGrp="1"/>
          </p:cNvSpPr>
          <p:nvPr>
            <p:ph type="title"/>
          </p:nvPr>
        </p:nvSpPr>
        <p:spPr/>
        <p:txBody>
          <a:bodyPr/>
          <a:lstStyle/>
          <a:p>
            <a:r>
              <a:rPr lang="en-US">
                <a:ea typeface="ＭＳ Ｐゴシック"/>
              </a:rPr>
              <a:t>Halide: a data-parallel DSL</a:t>
            </a:r>
            <a:endParaRPr lang="en-US"/>
          </a:p>
        </p:txBody>
      </p:sp>
      <p:sp>
        <p:nvSpPr>
          <p:cNvPr id="3" name="Content Placeholder 2">
            <a:extLst>
              <a:ext uri="{FF2B5EF4-FFF2-40B4-BE49-F238E27FC236}">
                <a16:creationId xmlns:a16="http://schemas.microsoft.com/office/drawing/2014/main" id="{315D9CE0-6C87-46C6-8D9E-95D55AC284D5}"/>
              </a:ext>
            </a:extLst>
          </p:cNvPr>
          <p:cNvSpPr>
            <a:spLocks noGrp="1"/>
          </p:cNvSpPr>
          <p:nvPr>
            <p:ph idx="1"/>
          </p:nvPr>
        </p:nvSpPr>
        <p:spPr/>
        <p:txBody>
          <a:bodyPr vert="horz" lIns="0" tIns="45720" rIns="0" bIns="45720" rtlCol="0" anchor="t">
            <a:normAutofit/>
          </a:bodyPr>
          <a:lstStyle/>
          <a:p>
            <a:pPr marL="456565" indent="-456565">
              <a:buChar char="Ø"/>
            </a:pPr>
            <a:r>
              <a:rPr lang="en-US" u="sng" dirty="0">
                <a:ea typeface="ＭＳ Ｐゴシック"/>
              </a:rPr>
              <a:t>Algorithm</a:t>
            </a:r>
            <a:r>
              <a:rPr lang="en-US" dirty="0">
                <a:ea typeface="ＭＳ Ｐゴシック"/>
              </a:rPr>
              <a:t>: description of computation</a:t>
            </a:r>
            <a:endParaRPr lang="en-US" dirty="0"/>
          </a:p>
          <a:p>
            <a:pPr marL="456565" indent="-456565">
              <a:buChar char="Ø"/>
            </a:pPr>
            <a:r>
              <a:rPr lang="en-US" u="sng" dirty="0">
                <a:ea typeface="ＭＳ Ｐゴシック"/>
              </a:rPr>
              <a:t>Schedule</a:t>
            </a:r>
            <a:r>
              <a:rPr lang="en-US" dirty="0">
                <a:ea typeface="ＭＳ Ｐゴシック"/>
              </a:rPr>
              <a:t>: how to perform algorithm (efficiently)</a:t>
            </a:r>
          </a:p>
          <a:p>
            <a:pPr marL="759241" lvl="2" indent="-456565">
              <a:buFont typeface="Source Sans Pro" panose="020F0502020204030204" pitchFamily="34" charset="0"/>
              <a:buChar char="Ø"/>
            </a:pPr>
            <a:r>
              <a:rPr lang="en-US" dirty="0">
                <a:latin typeface="Consolas" panose="020B0609020204030204" pitchFamily="49" charset="0"/>
                <a:ea typeface="ＭＳ Ｐゴシック"/>
                <a:cs typeface="Consolas" panose="020B0609020204030204" pitchFamily="49" charset="0"/>
              </a:rPr>
              <a:t>split</a:t>
            </a:r>
            <a:r>
              <a:rPr lang="en-US" dirty="0">
                <a:ea typeface="ＭＳ Ｐゴシック"/>
              </a:rPr>
              <a:t>, </a:t>
            </a:r>
            <a:r>
              <a:rPr lang="en-US" dirty="0">
                <a:latin typeface="Consolas" panose="020B0609020204030204" pitchFamily="49" charset="0"/>
                <a:ea typeface="ＭＳ Ｐゴシック"/>
                <a:cs typeface="Consolas" panose="020B0609020204030204" pitchFamily="49" charset="0"/>
              </a:rPr>
              <a:t>reorder</a:t>
            </a:r>
            <a:r>
              <a:rPr lang="en-US" dirty="0">
                <a:ea typeface="ＭＳ Ｐゴシック"/>
              </a:rPr>
              <a:t>, </a:t>
            </a:r>
            <a:r>
              <a:rPr lang="en-US" dirty="0" err="1">
                <a:latin typeface="Consolas" panose="020B0609020204030204" pitchFamily="49" charset="0"/>
                <a:ea typeface="ＭＳ Ｐゴシック"/>
                <a:cs typeface="Consolas" panose="020B0609020204030204" pitchFamily="49" charset="0"/>
              </a:rPr>
              <a:t>compute_at</a:t>
            </a:r>
            <a:r>
              <a:rPr lang="en-US" dirty="0">
                <a:ea typeface="ＭＳ Ｐゴシック"/>
              </a:rPr>
              <a:t>,</a:t>
            </a:r>
            <a:r>
              <a:rPr lang="en-US" dirty="0">
                <a:latin typeface="Consolas" panose="020B0609020204030204" pitchFamily="49" charset="0"/>
                <a:ea typeface="ＭＳ Ｐゴシック"/>
                <a:cs typeface="Consolas" panose="020B0609020204030204" pitchFamily="49" charset="0"/>
              </a:rPr>
              <a:t> </a:t>
            </a:r>
            <a:r>
              <a:rPr lang="en-US" dirty="0" err="1">
                <a:latin typeface="Consolas" panose="020B0609020204030204" pitchFamily="49" charset="0"/>
                <a:ea typeface="ＭＳ Ｐゴシック"/>
                <a:cs typeface="Consolas" panose="020B0609020204030204" pitchFamily="49" charset="0"/>
              </a:rPr>
              <a:t>store_at</a:t>
            </a:r>
            <a:r>
              <a:rPr lang="en-US" dirty="0">
                <a:ea typeface="ＭＳ Ｐゴシック"/>
              </a:rPr>
              <a:t>, </a:t>
            </a:r>
            <a:r>
              <a:rPr lang="en-US" dirty="0">
                <a:latin typeface="Consolas" panose="020B0609020204030204" pitchFamily="49" charset="0"/>
                <a:ea typeface="ＭＳ Ｐゴシック"/>
                <a:cs typeface="Consolas" panose="020B0609020204030204" pitchFamily="49" charset="0"/>
              </a:rPr>
              <a:t>accelerate</a:t>
            </a:r>
            <a:r>
              <a:rPr lang="en-US" dirty="0">
                <a:ea typeface="ＭＳ Ｐゴシック"/>
              </a:rPr>
              <a:t>, </a:t>
            </a:r>
            <a:r>
              <a:rPr lang="en-US" dirty="0">
                <a:latin typeface="Consolas" panose="020B0609020204030204" pitchFamily="49" charset="0"/>
                <a:ea typeface="ＭＳ Ｐゴシック"/>
                <a:cs typeface="Consolas" panose="020B0609020204030204" pitchFamily="49" charset="0"/>
              </a:rPr>
              <a:t>unroll</a:t>
            </a:r>
            <a:endParaRPr lang="en-US" dirty="0"/>
          </a:p>
          <a:p>
            <a:pPr marL="456565" indent="-456565">
              <a:buChar char="Ø"/>
            </a:pPr>
            <a:endParaRPr lang="en-US" dirty="0">
              <a:ea typeface="ＭＳ Ｐゴシック"/>
            </a:endParaRPr>
          </a:p>
          <a:p>
            <a:pPr marL="456565" indent="-456565">
              <a:buChar char="Ø"/>
            </a:pPr>
            <a:r>
              <a:rPr lang="en-US" dirty="0">
                <a:ea typeface="ＭＳ Ｐゴシック"/>
              </a:rPr>
              <a:t>Describes image processing and DNNs</a:t>
            </a:r>
            <a:endParaRPr lang="en-US" dirty="0"/>
          </a:p>
          <a:p>
            <a:pPr marL="456565" indent="-456565">
              <a:buChar char="Ø"/>
            </a:pPr>
            <a:endParaRPr lang="en-US" dirty="0"/>
          </a:p>
          <a:p>
            <a:pPr marL="456565" indent="-456565">
              <a:buChar char="Ø"/>
            </a:pPr>
            <a:r>
              <a:rPr lang="en-US" dirty="0">
                <a:ea typeface="ＭＳ Ｐゴシック"/>
              </a:rPr>
              <a:t>Generates CPU and Hardware (CGRA) implementations</a:t>
            </a:r>
            <a:endParaRPr lang="en-US" dirty="0"/>
          </a:p>
        </p:txBody>
      </p:sp>
    </p:spTree>
    <p:extLst>
      <p:ext uri="{BB962C8B-B14F-4D97-AF65-F5344CB8AC3E}">
        <p14:creationId xmlns:p14="http://schemas.microsoft.com/office/powerpoint/2010/main" val="27598809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7E8A9-D7DE-4F96-BB4B-143B4FAEA408}"/>
              </a:ext>
            </a:extLst>
          </p:cNvPr>
          <p:cNvSpPr>
            <a:spLocks noGrp="1"/>
          </p:cNvSpPr>
          <p:nvPr>
            <p:ph type="title"/>
          </p:nvPr>
        </p:nvSpPr>
        <p:spPr/>
        <p:txBody>
          <a:bodyPr/>
          <a:lstStyle/>
          <a:p>
            <a:r>
              <a:rPr lang="en-US">
                <a:ea typeface="ＭＳ Ｐゴシック"/>
              </a:rPr>
              <a:t>MobileNet Algorithm</a:t>
            </a:r>
            <a:endParaRPr lang="en-US"/>
          </a:p>
        </p:txBody>
      </p:sp>
      <p:sp>
        <p:nvSpPr>
          <p:cNvPr id="3" name="Content Placeholder 2">
            <a:extLst>
              <a:ext uri="{FF2B5EF4-FFF2-40B4-BE49-F238E27FC236}">
                <a16:creationId xmlns:a16="http://schemas.microsoft.com/office/drawing/2014/main" id="{8C95AB44-D783-4F84-9942-0438DE4D1CFD}"/>
              </a:ext>
            </a:extLst>
          </p:cNvPr>
          <p:cNvSpPr>
            <a:spLocks noGrp="1"/>
          </p:cNvSpPr>
          <p:nvPr>
            <p:ph idx="1"/>
          </p:nvPr>
        </p:nvSpPr>
        <p:spPr>
          <a:xfrm>
            <a:off x="990984" y="1160896"/>
            <a:ext cx="7557462" cy="5018616"/>
          </a:xfrm>
        </p:spPr>
        <p:txBody>
          <a:bodyPr vert="horz" lIns="0" tIns="45720" rIns="0" bIns="45720" rtlCol="0" anchor="t">
            <a:normAutofit/>
          </a:bodyPr>
          <a:lstStyle/>
          <a:p>
            <a:pPr marL="456565" indent="-456565"/>
            <a:endParaRPr lang="en-US" sz="1600" dirty="0">
              <a:solidFill>
                <a:srgbClr val="00B050"/>
              </a:solidFill>
              <a:latin typeface="Consolas" panose="020B0609020204030204" pitchFamily="49" charset="0"/>
              <a:ea typeface="ＭＳ Ｐゴシック"/>
              <a:cs typeface="Consolas" panose="020B0609020204030204" pitchFamily="49" charset="0"/>
            </a:endParaRPr>
          </a:p>
          <a:p>
            <a:pPr marL="456565" indent="-456565"/>
            <a:endParaRPr lang="en-US" sz="1600" dirty="0">
              <a:solidFill>
                <a:srgbClr val="00B050"/>
              </a:solidFill>
              <a:latin typeface="Consolas" panose="020B0609020204030204" pitchFamily="49" charset="0"/>
              <a:ea typeface="ＭＳ Ｐゴシック"/>
              <a:cs typeface="Consolas" panose="020B0609020204030204" pitchFamily="49" charset="0"/>
            </a:endParaRPr>
          </a:p>
          <a:p>
            <a:pPr marL="456565" indent="-456565"/>
            <a:endParaRPr lang="en-US" sz="1600" dirty="0">
              <a:solidFill>
                <a:srgbClr val="00B050"/>
              </a:solidFill>
              <a:latin typeface="Consolas" panose="020B0609020204030204" pitchFamily="49" charset="0"/>
              <a:ea typeface="ＭＳ Ｐゴシック"/>
              <a:cs typeface="Consolas" panose="020B0609020204030204" pitchFamily="49" charset="0"/>
            </a:endParaRPr>
          </a:p>
          <a:p>
            <a:pPr marL="456565" indent="-456565"/>
            <a:endParaRPr lang="en-US" sz="1600" dirty="0">
              <a:solidFill>
                <a:srgbClr val="00B050"/>
              </a:solidFill>
              <a:latin typeface="Consolas" panose="020B0609020204030204" pitchFamily="49" charset="0"/>
              <a:ea typeface="ＭＳ Ｐゴシック"/>
              <a:cs typeface="Consolas" panose="020B0609020204030204" pitchFamily="49" charset="0"/>
            </a:endParaRPr>
          </a:p>
          <a:p>
            <a:pPr marL="456565" indent="-456565"/>
            <a:endParaRPr lang="en-US" sz="1600" dirty="0">
              <a:solidFill>
                <a:srgbClr val="00B050"/>
              </a:solidFill>
              <a:latin typeface="Consolas" panose="020B0609020204030204" pitchFamily="49" charset="0"/>
              <a:ea typeface="ＭＳ Ｐゴシック"/>
              <a:cs typeface="Consolas" panose="020B0609020204030204" pitchFamily="49" charset="0"/>
            </a:endParaRPr>
          </a:p>
          <a:p>
            <a:pPr marL="456565" indent="-456565"/>
            <a:r>
              <a:rPr lang="en-US" sz="1600" dirty="0">
                <a:solidFill>
                  <a:srgbClr val="00B050"/>
                </a:solidFill>
                <a:latin typeface="Consolas" panose="020B0609020204030204" pitchFamily="49" charset="0"/>
                <a:ea typeface="ＭＳ Ｐゴシック"/>
                <a:cs typeface="Consolas" panose="020B0609020204030204" pitchFamily="49" charset="0"/>
              </a:rPr>
              <a:t>// </a:t>
            </a:r>
            <a:r>
              <a:rPr lang="en-US" sz="1600" dirty="0" err="1">
                <a:solidFill>
                  <a:srgbClr val="00B050"/>
                </a:solidFill>
                <a:latin typeface="Consolas" panose="020B0609020204030204" pitchFamily="49" charset="0"/>
                <a:ea typeface="ＭＳ Ｐゴシック"/>
                <a:cs typeface="Consolas" panose="020B0609020204030204" pitchFamily="49" charset="0"/>
              </a:rPr>
              <a:t>RDom</a:t>
            </a:r>
            <a:r>
              <a:rPr lang="en-US" sz="1600" dirty="0">
                <a:solidFill>
                  <a:srgbClr val="00B050"/>
                </a:solidFill>
                <a:latin typeface="Consolas" panose="020B0609020204030204" pitchFamily="49" charset="0"/>
                <a:ea typeface="ＭＳ Ｐゴシック"/>
                <a:cs typeface="Consolas" panose="020B0609020204030204" pitchFamily="49" charset="0"/>
              </a:rPr>
              <a:t> (</a:t>
            </a:r>
            <a:r>
              <a:rPr lang="en-US" sz="1600" dirty="0" err="1">
                <a:solidFill>
                  <a:srgbClr val="00B050"/>
                </a:solidFill>
                <a:latin typeface="Consolas" panose="020B0609020204030204" pitchFamily="49" charset="0"/>
                <a:ea typeface="ＭＳ Ｐゴシック"/>
                <a:cs typeface="Consolas" panose="020B0609020204030204" pitchFamily="49" charset="0"/>
              </a:rPr>
              <a:t>minX</a:t>
            </a:r>
            <a:r>
              <a:rPr lang="en-US" sz="1600" dirty="0">
                <a:solidFill>
                  <a:srgbClr val="00B050"/>
                </a:solidFill>
                <a:latin typeface="Consolas" panose="020B0609020204030204" pitchFamily="49" charset="0"/>
                <a:ea typeface="ＭＳ Ｐゴシック"/>
                <a:cs typeface="Consolas" panose="020B0609020204030204" pitchFamily="49" charset="0"/>
              </a:rPr>
              <a:t>, </a:t>
            </a:r>
            <a:r>
              <a:rPr lang="en-US" sz="1600" dirty="0" err="1">
                <a:solidFill>
                  <a:srgbClr val="00B050"/>
                </a:solidFill>
                <a:latin typeface="Consolas" panose="020B0609020204030204" pitchFamily="49" charset="0"/>
                <a:ea typeface="ＭＳ Ｐゴシック"/>
                <a:cs typeface="Consolas" panose="020B0609020204030204" pitchFamily="49" charset="0"/>
              </a:rPr>
              <a:t>extentX</a:t>
            </a:r>
            <a:r>
              <a:rPr lang="en-US" sz="1600" dirty="0">
                <a:solidFill>
                  <a:srgbClr val="00B050"/>
                </a:solidFill>
                <a:latin typeface="Consolas" panose="020B0609020204030204" pitchFamily="49" charset="0"/>
                <a:ea typeface="ＭＳ Ｐゴシック"/>
                <a:cs typeface="Consolas" panose="020B0609020204030204" pitchFamily="49" charset="0"/>
              </a:rPr>
              <a:t>, </a:t>
            </a:r>
            <a:r>
              <a:rPr lang="en-US" sz="1600" dirty="0" err="1">
                <a:solidFill>
                  <a:srgbClr val="00B050"/>
                </a:solidFill>
                <a:latin typeface="Consolas" panose="020B0609020204030204" pitchFamily="49" charset="0"/>
                <a:ea typeface="ＭＳ Ｐゴシック"/>
                <a:cs typeface="Consolas" panose="020B0609020204030204" pitchFamily="49" charset="0"/>
              </a:rPr>
              <a:t>minY</a:t>
            </a:r>
            <a:r>
              <a:rPr lang="en-US" sz="1600" dirty="0">
                <a:solidFill>
                  <a:srgbClr val="00B050"/>
                </a:solidFill>
                <a:latin typeface="Consolas" panose="020B0609020204030204" pitchFamily="49" charset="0"/>
                <a:ea typeface="ＭＳ Ｐゴシック"/>
                <a:cs typeface="Consolas" panose="020B0609020204030204" pitchFamily="49" charset="0"/>
              </a:rPr>
              <a:t>, </a:t>
            </a:r>
            <a:r>
              <a:rPr lang="en-US" sz="1600" dirty="0" err="1">
                <a:solidFill>
                  <a:srgbClr val="00B050"/>
                </a:solidFill>
                <a:latin typeface="Consolas" panose="020B0609020204030204" pitchFamily="49" charset="0"/>
                <a:ea typeface="ＭＳ Ｐゴシック"/>
                <a:cs typeface="Consolas" panose="020B0609020204030204" pitchFamily="49" charset="0"/>
              </a:rPr>
              <a:t>extentY</a:t>
            </a:r>
            <a:r>
              <a:rPr lang="en-US" sz="1600" dirty="0">
                <a:solidFill>
                  <a:srgbClr val="00B050"/>
                </a:solidFill>
                <a:latin typeface="Consolas" panose="020B0609020204030204" pitchFamily="49" charset="0"/>
                <a:ea typeface="ＭＳ Ｐゴシック"/>
                <a:cs typeface="Consolas" panose="020B0609020204030204" pitchFamily="49" charset="0"/>
              </a:rPr>
              <a:t>); </a:t>
            </a:r>
            <a:r>
              <a:rPr lang="en-US" sz="1600" dirty="0" err="1">
                <a:solidFill>
                  <a:srgbClr val="00B050"/>
                </a:solidFill>
                <a:latin typeface="Consolas" panose="020B0609020204030204" pitchFamily="49" charset="0"/>
                <a:ea typeface="ＭＳ Ｐゴシック"/>
                <a:cs typeface="Consolas" panose="020B0609020204030204" pitchFamily="49" charset="0"/>
              </a:rPr>
              <a:t>RDom</a:t>
            </a:r>
            <a:r>
              <a:rPr lang="en-US" sz="1600" dirty="0">
                <a:solidFill>
                  <a:srgbClr val="00B050"/>
                </a:solidFill>
                <a:latin typeface="Consolas" panose="020B0609020204030204" pitchFamily="49" charset="0"/>
                <a:ea typeface="ＭＳ Ｐゴシック"/>
                <a:cs typeface="Consolas" panose="020B0609020204030204" pitchFamily="49" charset="0"/>
              </a:rPr>
              <a:t> (</a:t>
            </a:r>
            <a:r>
              <a:rPr lang="en-US" sz="1600" dirty="0" err="1">
                <a:solidFill>
                  <a:srgbClr val="00B050"/>
                </a:solidFill>
                <a:latin typeface="Consolas" panose="020B0609020204030204" pitchFamily="49" charset="0"/>
                <a:ea typeface="ＭＳ Ｐゴシック"/>
                <a:cs typeface="Consolas" panose="020B0609020204030204" pitchFamily="49" charset="0"/>
              </a:rPr>
              <a:t>minC</a:t>
            </a:r>
            <a:r>
              <a:rPr lang="en-US" sz="1600" dirty="0">
                <a:solidFill>
                  <a:srgbClr val="00B050"/>
                </a:solidFill>
                <a:latin typeface="Consolas" panose="020B0609020204030204" pitchFamily="49" charset="0"/>
                <a:ea typeface="ＭＳ Ｐゴシック"/>
                <a:cs typeface="Consolas" panose="020B0609020204030204" pitchFamily="49" charset="0"/>
              </a:rPr>
              <a:t>, </a:t>
            </a:r>
            <a:r>
              <a:rPr lang="en-US" sz="1600" dirty="0" err="1">
                <a:solidFill>
                  <a:srgbClr val="00B050"/>
                </a:solidFill>
                <a:latin typeface="Consolas" panose="020B0609020204030204" pitchFamily="49" charset="0"/>
                <a:ea typeface="ＭＳ Ｐゴシック"/>
                <a:cs typeface="Consolas" panose="020B0609020204030204" pitchFamily="49" charset="0"/>
              </a:rPr>
              <a:t>extentC</a:t>
            </a:r>
            <a:r>
              <a:rPr lang="en-US" sz="1600" dirty="0">
                <a:solidFill>
                  <a:srgbClr val="00B050"/>
                </a:solidFill>
                <a:latin typeface="Consolas" panose="020B0609020204030204" pitchFamily="49" charset="0"/>
                <a:ea typeface="ＭＳ Ｐゴシック"/>
                <a:cs typeface="Consolas" panose="020B0609020204030204" pitchFamily="49" charset="0"/>
              </a:rPr>
              <a:t>)</a:t>
            </a:r>
            <a:endParaRPr lang="en-US" sz="1600" dirty="0">
              <a:latin typeface="Consolas" panose="020B0609020204030204" pitchFamily="49" charset="0"/>
              <a:ea typeface="ＭＳ Ｐゴシック"/>
              <a:cs typeface="Consolas" panose="020B0609020204030204" pitchFamily="49" charset="0"/>
            </a:endParaRPr>
          </a:p>
          <a:p>
            <a:pPr marL="456565" indent="-456565"/>
            <a:r>
              <a:rPr lang="en-US" sz="1600" dirty="0">
                <a:latin typeface="Consolas" panose="020B0609020204030204" pitchFamily="49" charset="0"/>
                <a:ea typeface="ＭＳ Ｐゴシック"/>
                <a:cs typeface="Consolas" panose="020B0609020204030204" pitchFamily="49" charset="0"/>
              </a:rPr>
              <a:t>1  </a:t>
            </a:r>
            <a:r>
              <a:rPr lang="en-US" sz="1600" dirty="0" err="1">
                <a:solidFill>
                  <a:srgbClr val="0070C0"/>
                </a:solidFill>
                <a:latin typeface="Consolas" panose="020B0609020204030204" pitchFamily="49" charset="0"/>
                <a:ea typeface="ＭＳ Ｐゴシック"/>
                <a:cs typeface="Consolas" panose="020B0609020204030204" pitchFamily="49" charset="0"/>
              </a:rPr>
              <a:t>RDom</a:t>
            </a:r>
            <a:r>
              <a:rPr lang="en-US" sz="1600" dirty="0">
                <a:solidFill>
                  <a:srgbClr val="0070C0"/>
                </a:solidFill>
                <a:latin typeface="Consolas" panose="020B0609020204030204" pitchFamily="49" charset="0"/>
                <a:ea typeface="ＭＳ Ｐゴシック"/>
                <a:cs typeface="Consolas" panose="020B0609020204030204" pitchFamily="49" charset="0"/>
              </a:rPr>
              <a:t> </a:t>
            </a:r>
            <a:r>
              <a:rPr lang="en-US" sz="1600" dirty="0" err="1">
                <a:latin typeface="Consolas" panose="020B0609020204030204" pitchFamily="49" charset="0"/>
                <a:ea typeface="ＭＳ Ｐゴシック"/>
                <a:cs typeface="Consolas" panose="020B0609020204030204" pitchFamily="49" charset="0"/>
              </a:rPr>
              <a:t>r_dw</a:t>
            </a:r>
            <a:r>
              <a:rPr lang="en-US" sz="1600" dirty="0">
                <a:latin typeface="Consolas" panose="020B0609020204030204" pitchFamily="49" charset="0"/>
                <a:ea typeface="ＭＳ Ｐゴシック"/>
                <a:cs typeface="Consolas" panose="020B0609020204030204" pitchFamily="49" charset="0"/>
              </a:rPr>
              <a:t>(-1, 3, -1, 3);  </a:t>
            </a:r>
            <a:r>
              <a:rPr lang="en-US" sz="1600" dirty="0" err="1">
                <a:solidFill>
                  <a:srgbClr val="0070C0"/>
                </a:solidFill>
                <a:latin typeface="Consolas" panose="020B0609020204030204" pitchFamily="49" charset="0"/>
                <a:ea typeface="ＭＳ Ｐゴシック"/>
                <a:cs typeface="Consolas" panose="020B0609020204030204" pitchFamily="49" charset="0"/>
              </a:rPr>
              <a:t>RDom</a:t>
            </a:r>
            <a:r>
              <a:rPr lang="en-US" sz="1600" dirty="0">
                <a:latin typeface="Consolas" panose="020B0609020204030204" pitchFamily="49" charset="0"/>
                <a:ea typeface="ＭＳ Ｐゴシック"/>
                <a:cs typeface="Consolas" panose="020B0609020204030204" pitchFamily="49" charset="0"/>
              </a:rPr>
              <a:t> </a:t>
            </a:r>
            <a:r>
              <a:rPr lang="en-US" sz="1600" dirty="0" err="1">
                <a:latin typeface="Consolas" panose="020B0609020204030204" pitchFamily="49" charset="0"/>
                <a:ea typeface="ＭＳ Ｐゴシック"/>
                <a:cs typeface="Consolas" panose="020B0609020204030204" pitchFamily="49" charset="0"/>
              </a:rPr>
              <a:t>r_pw</a:t>
            </a:r>
            <a:r>
              <a:rPr lang="en-US" sz="1600" dirty="0">
                <a:latin typeface="Consolas" panose="020B0609020204030204" pitchFamily="49" charset="0"/>
                <a:ea typeface="ＭＳ Ｐゴシック"/>
                <a:cs typeface="Consolas" panose="020B0609020204030204" pitchFamily="49" charset="0"/>
              </a:rPr>
              <a:t>(0, 32);  </a:t>
            </a:r>
            <a:endParaRPr lang="en-US" sz="1600" dirty="0">
              <a:solidFill>
                <a:srgbClr val="00B050"/>
              </a:solidFill>
              <a:latin typeface="Consolas" panose="020B0609020204030204" pitchFamily="49" charset="0"/>
              <a:ea typeface="ＭＳ Ｐゴシック"/>
              <a:cs typeface="Consolas" panose="020B0609020204030204" pitchFamily="49" charset="0"/>
            </a:endParaRPr>
          </a:p>
          <a:p>
            <a:pPr marL="456565" indent="-456565"/>
            <a:r>
              <a:rPr lang="en-US" sz="1600" dirty="0">
                <a:solidFill>
                  <a:srgbClr val="00B050"/>
                </a:solidFill>
                <a:latin typeface="Consolas" panose="020B0609020204030204" pitchFamily="49" charset="0"/>
                <a:ea typeface="ＭＳ Ｐゴシック"/>
                <a:cs typeface="Consolas" panose="020B0609020204030204" pitchFamily="49" charset="0"/>
              </a:rPr>
              <a:t>// </a:t>
            </a:r>
            <a:r>
              <a:rPr lang="en-US" sz="1600" dirty="0" err="1">
                <a:solidFill>
                  <a:srgbClr val="00B050"/>
                </a:solidFill>
                <a:latin typeface="Consolas" panose="020B0609020204030204" pitchFamily="49" charset="0"/>
                <a:ea typeface="ＭＳ Ｐゴシック"/>
                <a:cs typeface="Consolas" panose="020B0609020204030204" pitchFamily="49" charset="0"/>
              </a:rPr>
              <a:t>Depthwise</a:t>
            </a:r>
            <a:r>
              <a:rPr lang="en-US" sz="1600" dirty="0">
                <a:solidFill>
                  <a:srgbClr val="00B050"/>
                </a:solidFill>
                <a:latin typeface="Consolas" panose="020B0609020204030204" pitchFamily="49" charset="0"/>
                <a:ea typeface="ＭＳ Ｐゴシック"/>
                <a:cs typeface="Consolas" panose="020B0609020204030204" pitchFamily="49" charset="0"/>
              </a:rPr>
              <a:t>, no accumulation over channel dimension c</a:t>
            </a:r>
          </a:p>
          <a:p>
            <a:pPr marL="456565" indent="-456565"/>
            <a:r>
              <a:rPr lang="en-US" sz="1600" dirty="0">
                <a:latin typeface="Consolas" panose="020B0609020204030204" pitchFamily="49" charset="0"/>
                <a:ea typeface="ＭＳ Ｐゴシック"/>
                <a:cs typeface="Consolas" panose="020B0609020204030204" pitchFamily="49" charset="0"/>
              </a:rPr>
              <a:t>2  </a:t>
            </a:r>
            <a:r>
              <a:rPr lang="en-US" sz="1600" dirty="0" err="1">
                <a:latin typeface="Consolas" panose="020B0609020204030204" pitchFamily="49" charset="0"/>
                <a:ea typeface="ＭＳ Ｐゴシック"/>
                <a:cs typeface="Consolas" panose="020B0609020204030204" pitchFamily="49" charset="0"/>
              </a:rPr>
              <a:t>dw_conv</a:t>
            </a:r>
            <a:r>
              <a:rPr lang="en-US" sz="1600" dirty="0">
                <a:latin typeface="Consolas" panose="020B0609020204030204" pitchFamily="49" charset="0"/>
                <a:ea typeface="ＭＳ Ｐゴシック"/>
                <a:cs typeface="Consolas" panose="020B0609020204030204" pitchFamily="49" charset="0"/>
              </a:rPr>
              <a:t>(x, y, c) += input(x + </a:t>
            </a:r>
            <a:r>
              <a:rPr lang="en-US" sz="1600" dirty="0" err="1">
                <a:latin typeface="Consolas" panose="020B0609020204030204" pitchFamily="49" charset="0"/>
                <a:ea typeface="ＭＳ Ｐゴシック"/>
                <a:cs typeface="Consolas" panose="020B0609020204030204" pitchFamily="49" charset="0"/>
              </a:rPr>
              <a:t>r_dw.x</a:t>
            </a:r>
            <a:r>
              <a:rPr lang="en-US" sz="1600" dirty="0">
                <a:latin typeface="Consolas" panose="020B0609020204030204" pitchFamily="49" charset="0"/>
                <a:ea typeface="ＭＳ Ｐゴシック"/>
                <a:cs typeface="Consolas" panose="020B0609020204030204" pitchFamily="49" charset="0"/>
              </a:rPr>
              <a:t>, y + </a:t>
            </a:r>
            <a:r>
              <a:rPr lang="en-US" sz="1600" dirty="0" err="1">
                <a:latin typeface="Consolas" panose="020B0609020204030204" pitchFamily="49" charset="0"/>
                <a:ea typeface="ＭＳ Ｐゴシック"/>
                <a:cs typeface="Consolas" panose="020B0609020204030204" pitchFamily="49" charset="0"/>
              </a:rPr>
              <a:t>r_dw.y</a:t>
            </a:r>
            <a:r>
              <a:rPr lang="en-US" sz="1600" dirty="0">
                <a:latin typeface="Consolas" panose="020B0609020204030204" pitchFamily="49" charset="0"/>
                <a:ea typeface="ＭＳ Ｐゴシック"/>
                <a:cs typeface="Consolas" panose="020B0609020204030204" pitchFamily="49" charset="0"/>
              </a:rPr>
              <a:t>, c) </a:t>
            </a:r>
            <a:endParaRPr lang="en-US" sz="1600" dirty="0">
              <a:latin typeface="Consolas" panose="020B0609020204030204" pitchFamily="49" charset="0"/>
              <a:cs typeface="Consolas" panose="020B0609020204030204" pitchFamily="49" charset="0"/>
            </a:endParaRPr>
          </a:p>
          <a:p>
            <a:pPr marL="456565" indent="-456565"/>
            <a:r>
              <a:rPr lang="en-US" sz="1600" dirty="0">
                <a:latin typeface="Consolas" panose="020B0609020204030204" pitchFamily="49" charset="0"/>
                <a:ea typeface="ＭＳ Ｐゴシック"/>
                <a:cs typeface="Consolas" panose="020B0609020204030204" pitchFamily="49" charset="0"/>
              </a:rPr>
              <a:t>3                       * w1(1 + </a:t>
            </a:r>
            <a:r>
              <a:rPr lang="en-US" sz="1600" dirty="0" err="1">
                <a:latin typeface="Consolas" panose="020B0609020204030204" pitchFamily="49" charset="0"/>
                <a:ea typeface="ＭＳ Ｐゴシック"/>
                <a:cs typeface="Consolas" panose="020B0609020204030204" pitchFamily="49" charset="0"/>
              </a:rPr>
              <a:t>r_dw.x</a:t>
            </a:r>
            <a:r>
              <a:rPr lang="en-US" sz="1600" dirty="0">
                <a:latin typeface="Consolas" panose="020B0609020204030204" pitchFamily="49" charset="0"/>
                <a:ea typeface="ＭＳ Ｐゴシック"/>
                <a:cs typeface="Consolas" panose="020B0609020204030204" pitchFamily="49" charset="0"/>
              </a:rPr>
              <a:t>, 1 + </a:t>
            </a:r>
            <a:r>
              <a:rPr lang="en-US" sz="1600" dirty="0" err="1">
                <a:latin typeface="Consolas" panose="020B0609020204030204" pitchFamily="49" charset="0"/>
                <a:ea typeface="ＭＳ Ｐゴシック"/>
                <a:cs typeface="Consolas" panose="020B0609020204030204" pitchFamily="49" charset="0"/>
              </a:rPr>
              <a:t>r_dw.y</a:t>
            </a:r>
            <a:r>
              <a:rPr lang="en-US" sz="1600" dirty="0">
                <a:latin typeface="Consolas" panose="020B0609020204030204" pitchFamily="49" charset="0"/>
                <a:ea typeface="ＭＳ Ｐゴシック"/>
                <a:cs typeface="Consolas" panose="020B0609020204030204" pitchFamily="49" charset="0"/>
              </a:rPr>
              <a:t>, c);</a:t>
            </a:r>
          </a:p>
          <a:p>
            <a:pPr marL="456565" indent="-456565"/>
            <a:endParaRPr lang="en-US" sz="1600" dirty="0">
              <a:latin typeface="Consolas" panose="020B0609020204030204" pitchFamily="49" charset="0"/>
              <a:ea typeface="ＭＳ Ｐゴシック"/>
              <a:cs typeface="Consolas" panose="020B0609020204030204" pitchFamily="49" charset="0"/>
            </a:endParaRPr>
          </a:p>
          <a:p>
            <a:pPr marL="456565" indent="-456565"/>
            <a:endParaRPr lang="en-US" sz="1600" dirty="0">
              <a:latin typeface="Consolas" panose="020B0609020204030204" pitchFamily="49" charset="0"/>
              <a:ea typeface="ＭＳ Ｐゴシック"/>
              <a:cs typeface="Consolas" panose="020B0609020204030204" pitchFamily="49" charset="0"/>
            </a:endParaRPr>
          </a:p>
          <a:p>
            <a:pPr marL="456565" indent="-456565"/>
            <a:endParaRPr lang="en-US" sz="1600" dirty="0">
              <a:latin typeface="Consolas" panose="020B0609020204030204" pitchFamily="49" charset="0"/>
              <a:ea typeface="ＭＳ Ｐゴシック"/>
              <a:cs typeface="Consolas" panose="020B0609020204030204" pitchFamily="49" charset="0"/>
            </a:endParaRPr>
          </a:p>
          <a:p>
            <a:pPr marL="456565" indent="-456565"/>
            <a:r>
              <a:rPr lang="en-US" sz="1600" dirty="0">
                <a:solidFill>
                  <a:srgbClr val="00B050"/>
                </a:solidFill>
                <a:latin typeface="Consolas" panose="020B0609020204030204" pitchFamily="49" charset="0"/>
                <a:ea typeface="ＭＳ Ｐゴシック"/>
                <a:cs typeface="Consolas" panose="020B0609020204030204" pitchFamily="49" charset="0"/>
              </a:rPr>
              <a:t>// Pointwise, accumulation over all input channels</a:t>
            </a:r>
          </a:p>
          <a:p>
            <a:pPr marL="456565" indent="-456565"/>
            <a:r>
              <a:rPr lang="en-US" sz="1600" dirty="0">
                <a:latin typeface="Consolas" panose="020B0609020204030204" pitchFamily="49" charset="0"/>
                <a:ea typeface="ＭＳ Ｐゴシック"/>
                <a:cs typeface="Consolas" panose="020B0609020204030204" pitchFamily="49" charset="0"/>
              </a:rPr>
              <a:t>4  </a:t>
            </a:r>
            <a:r>
              <a:rPr lang="en-US" sz="1600" dirty="0" err="1">
                <a:latin typeface="Consolas" panose="020B0609020204030204" pitchFamily="49" charset="0"/>
                <a:ea typeface="ＭＳ Ｐゴシック"/>
                <a:cs typeface="Consolas" panose="020B0609020204030204" pitchFamily="49" charset="0"/>
              </a:rPr>
              <a:t>pw_conv</a:t>
            </a:r>
            <a:r>
              <a:rPr lang="en-US" sz="1600" dirty="0">
                <a:latin typeface="Consolas" panose="020B0609020204030204" pitchFamily="49" charset="0"/>
                <a:ea typeface="ＭＳ Ｐゴシック"/>
                <a:cs typeface="Consolas" panose="020B0609020204030204" pitchFamily="49" charset="0"/>
              </a:rPr>
              <a:t>(x, y, k) += </a:t>
            </a:r>
            <a:r>
              <a:rPr lang="en-US" sz="1600" dirty="0" err="1">
                <a:latin typeface="Consolas" panose="020B0609020204030204" pitchFamily="49" charset="0"/>
                <a:ea typeface="ＭＳ Ｐゴシック"/>
                <a:cs typeface="Consolas" panose="020B0609020204030204" pitchFamily="49" charset="0"/>
              </a:rPr>
              <a:t>dw_conv</a:t>
            </a:r>
            <a:r>
              <a:rPr lang="en-US" sz="1600" dirty="0">
                <a:latin typeface="Consolas" panose="020B0609020204030204" pitchFamily="49" charset="0"/>
                <a:ea typeface="ＭＳ Ｐゴシック"/>
                <a:cs typeface="Consolas" panose="020B0609020204030204" pitchFamily="49" charset="0"/>
              </a:rPr>
              <a:t>(x, y, </a:t>
            </a:r>
            <a:r>
              <a:rPr lang="en-US" sz="1600" dirty="0" err="1">
                <a:latin typeface="Consolas" panose="020B0609020204030204" pitchFamily="49" charset="0"/>
                <a:ea typeface="ＭＳ Ｐゴシック"/>
                <a:cs typeface="Consolas" panose="020B0609020204030204" pitchFamily="49" charset="0"/>
              </a:rPr>
              <a:t>r_pw.c</a:t>
            </a:r>
            <a:r>
              <a:rPr lang="en-US" sz="1600" dirty="0">
                <a:latin typeface="Consolas" panose="020B0609020204030204" pitchFamily="49" charset="0"/>
                <a:ea typeface="ＭＳ Ｐゴシック"/>
                <a:cs typeface="Consolas" panose="020B0609020204030204" pitchFamily="49" charset="0"/>
              </a:rPr>
              <a:t>) </a:t>
            </a:r>
          </a:p>
          <a:p>
            <a:pPr marL="456565" indent="-456565"/>
            <a:r>
              <a:rPr lang="en-US" sz="1600" dirty="0">
                <a:latin typeface="Consolas" panose="020B0609020204030204" pitchFamily="49" charset="0"/>
                <a:ea typeface="ＭＳ Ｐゴシック"/>
                <a:cs typeface="Consolas" panose="020B0609020204030204" pitchFamily="49" charset="0"/>
              </a:rPr>
              <a:t>5                       * w2(</a:t>
            </a:r>
            <a:r>
              <a:rPr lang="en-US" sz="1600" dirty="0" err="1">
                <a:latin typeface="Consolas" panose="020B0609020204030204" pitchFamily="49" charset="0"/>
                <a:ea typeface="ＭＳ Ｐゴシック"/>
                <a:cs typeface="Consolas" panose="020B0609020204030204" pitchFamily="49" charset="0"/>
              </a:rPr>
              <a:t>r_pw.c</a:t>
            </a:r>
            <a:r>
              <a:rPr lang="en-US" sz="1600" dirty="0">
                <a:latin typeface="Consolas" panose="020B0609020204030204" pitchFamily="49" charset="0"/>
                <a:ea typeface="ＭＳ Ｐゴシック"/>
                <a:cs typeface="Consolas" panose="020B0609020204030204" pitchFamily="49" charset="0"/>
              </a:rPr>
              <a:t>, k);</a:t>
            </a:r>
          </a:p>
          <a:p>
            <a:pPr marL="456565" indent="-456565"/>
            <a:endParaRPr lang="en-US" sz="1800" dirty="0">
              <a:latin typeface="Consolas" panose="020B0609020204030204" pitchFamily="49" charset="0"/>
              <a:cs typeface="Consolas" panose="020B0609020204030204" pitchFamily="49" charset="0"/>
            </a:endParaRPr>
          </a:p>
        </p:txBody>
      </p:sp>
      <p:pic>
        <p:nvPicPr>
          <p:cNvPr id="5" name="Picture 5" descr="A close up of a logo&#10;&#10;Description generated with very high confidence">
            <a:extLst>
              <a:ext uri="{FF2B5EF4-FFF2-40B4-BE49-F238E27FC236}">
                <a16:creationId xmlns:a16="http://schemas.microsoft.com/office/drawing/2014/main" id="{D88AFE6A-1E58-4587-8821-086BDA494A50}"/>
              </a:ext>
            </a:extLst>
          </p:cNvPr>
          <p:cNvPicPr>
            <a:picLocks noChangeAspect="1"/>
          </p:cNvPicPr>
          <p:nvPr/>
        </p:nvPicPr>
        <p:blipFill>
          <a:blip r:embed="rId2"/>
          <a:stretch>
            <a:fillRect/>
          </a:stretch>
        </p:blipFill>
        <p:spPr>
          <a:xfrm>
            <a:off x="7871690" y="1034856"/>
            <a:ext cx="3851564" cy="4884960"/>
          </a:xfrm>
          <a:prstGeom prst="rect">
            <a:avLst/>
          </a:prstGeom>
        </p:spPr>
      </p:pic>
    </p:spTree>
    <p:extLst>
      <p:ext uri="{BB962C8B-B14F-4D97-AF65-F5344CB8AC3E}">
        <p14:creationId xmlns:p14="http://schemas.microsoft.com/office/powerpoint/2010/main" val="4254366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236892-F062-ED48-98AA-87AAC04D87CE}"/>
              </a:ext>
            </a:extLst>
          </p:cNvPr>
          <p:cNvSpPr>
            <a:spLocks noGrp="1"/>
          </p:cNvSpPr>
          <p:nvPr>
            <p:ph type="title"/>
          </p:nvPr>
        </p:nvSpPr>
        <p:spPr>
          <a:xfrm>
            <a:off x="2045474" y="2051687"/>
            <a:ext cx="4054569" cy="1234440"/>
          </a:xfrm>
        </p:spPr>
        <p:txBody>
          <a:bodyPr/>
          <a:lstStyle/>
          <a:p>
            <a:r>
              <a:rPr lang="en-US" sz="2650">
                <a:ea typeface="ＭＳ Ｐゴシック"/>
              </a:rPr>
              <a:t>Background and Motivation</a:t>
            </a:r>
          </a:p>
        </p:txBody>
      </p:sp>
      <p:sp>
        <p:nvSpPr>
          <p:cNvPr id="7" name="Text Placeholder 6">
            <a:extLst>
              <a:ext uri="{FF2B5EF4-FFF2-40B4-BE49-F238E27FC236}">
                <a16:creationId xmlns:a16="http://schemas.microsoft.com/office/drawing/2014/main" id="{74EDDAA4-2A68-A14D-886B-8ED195F94540}"/>
              </a:ext>
            </a:extLst>
          </p:cNvPr>
          <p:cNvSpPr>
            <a:spLocks noGrp="1"/>
          </p:cNvSpPr>
          <p:nvPr>
            <p:ph type="body" sz="half" idx="2"/>
          </p:nvPr>
        </p:nvSpPr>
        <p:spPr/>
        <p:txBody>
          <a:bodyPr/>
          <a:lstStyle/>
          <a:p>
            <a:endParaRPr lang="en-US"/>
          </a:p>
        </p:txBody>
      </p:sp>
      <p:sp>
        <p:nvSpPr>
          <p:cNvPr id="8" name="Picture Placeholder 7">
            <a:extLst>
              <a:ext uri="{FF2B5EF4-FFF2-40B4-BE49-F238E27FC236}">
                <a16:creationId xmlns:a16="http://schemas.microsoft.com/office/drawing/2014/main" id="{9E1FF902-2A74-AE4F-AE72-8EEDEDD4C5F1}"/>
              </a:ext>
            </a:extLst>
          </p:cNvPr>
          <p:cNvSpPr>
            <a:spLocks noGrp="1"/>
          </p:cNvSpPr>
          <p:nvPr>
            <p:ph type="pic" sz="quarter" idx="13"/>
          </p:nvPr>
        </p:nvSpPr>
        <p:spPr/>
      </p:sp>
    </p:spTree>
    <p:extLst>
      <p:ext uri="{BB962C8B-B14F-4D97-AF65-F5344CB8AC3E}">
        <p14:creationId xmlns:p14="http://schemas.microsoft.com/office/powerpoint/2010/main" val="37178333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7E8A9-D7DE-4F96-BB4B-143B4FAEA408}"/>
              </a:ext>
            </a:extLst>
          </p:cNvPr>
          <p:cNvSpPr>
            <a:spLocks noGrp="1"/>
          </p:cNvSpPr>
          <p:nvPr>
            <p:ph type="title"/>
          </p:nvPr>
        </p:nvSpPr>
        <p:spPr/>
        <p:txBody>
          <a:bodyPr/>
          <a:lstStyle/>
          <a:p>
            <a:r>
              <a:rPr lang="en-US" dirty="0" err="1">
                <a:ea typeface="ＭＳ Ｐゴシック"/>
              </a:rPr>
              <a:t>MobileNet</a:t>
            </a:r>
            <a:r>
              <a:rPr lang="en-US" dirty="0">
                <a:ea typeface="ＭＳ Ｐゴシック"/>
              </a:rPr>
              <a:t> Schedule</a:t>
            </a:r>
            <a:endParaRPr lang="en-US" dirty="0"/>
          </a:p>
        </p:txBody>
      </p:sp>
      <p:sp>
        <p:nvSpPr>
          <p:cNvPr id="3" name="Content Placeholder 2">
            <a:extLst>
              <a:ext uri="{FF2B5EF4-FFF2-40B4-BE49-F238E27FC236}">
                <a16:creationId xmlns:a16="http://schemas.microsoft.com/office/drawing/2014/main" id="{8C95AB44-D783-4F84-9942-0438DE4D1CFD}"/>
              </a:ext>
            </a:extLst>
          </p:cNvPr>
          <p:cNvSpPr>
            <a:spLocks noGrp="1"/>
          </p:cNvSpPr>
          <p:nvPr>
            <p:ph idx="1"/>
          </p:nvPr>
        </p:nvSpPr>
        <p:spPr>
          <a:xfrm>
            <a:off x="1016385" y="1204384"/>
            <a:ext cx="6637014" cy="5018616"/>
          </a:xfrm>
        </p:spPr>
        <p:txBody>
          <a:bodyPr vert="horz" lIns="0" tIns="45720" rIns="0" bIns="45720" rtlCol="0" anchor="t">
            <a:normAutofit/>
          </a:bodyPr>
          <a:lstStyle/>
          <a:p>
            <a:pPr marL="456565" indent="-456565"/>
            <a:r>
              <a:rPr lang="en-US" sz="1800" dirty="0">
                <a:solidFill>
                  <a:srgbClr val="00B050"/>
                </a:solidFill>
                <a:latin typeface="Consolas" panose="020B0609020204030204" pitchFamily="49" charset="0"/>
                <a:ea typeface="ＭＳ Ｐゴシック"/>
                <a:cs typeface="Consolas" panose="020B0609020204030204" pitchFamily="49" charset="0"/>
              </a:rPr>
              <a:t>// Algorithm</a:t>
            </a:r>
          </a:p>
          <a:p>
            <a:pPr marL="456565" indent="-456565"/>
            <a:r>
              <a:rPr lang="en-US" sz="1400" dirty="0">
                <a:latin typeface="Consolas" panose="020B0609020204030204" pitchFamily="49" charset="0"/>
                <a:ea typeface="ＭＳ Ｐゴシック"/>
                <a:cs typeface="Consolas" panose="020B0609020204030204" pitchFamily="49" charset="0"/>
              </a:rPr>
              <a:t>1  </a:t>
            </a:r>
            <a:r>
              <a:rPr lang="en-US" sz="1400" dirty="0" err="1">
                <a:solidFill>
                  <a:srgbClr val="0070C0"/>
                </a:solidFill>
                <a:latin typeface="Consolas" panose="020B0609020204030204" pitchFamily="49" charset="0"/>
                <a:ea typeface="ＭＳ Ｐゴシック"/>
                <a:cs typeface="Consolas" panose="020B0609020204030204" pitchFamily="49" charset="0"/>
              </a:rPr>
              <a:t>RDom</a:t>
            </a:r>
            <a:r>
              <a:rPr lang="en-US" sz="1400" dirty="0">
                <a:solidFill>
                  <a:srgbClr val="0070C0"/>
                </a:solidFill>
                <a:latin typeface="Consolas" panose="020B0609020204030204" pitchFamily="49" charset="0"/>
                <a:ea typeface="ＭＳ Ｐゴシック"/>
                <a:cs typeface="Consolas" panose="020B0609020204030204" pitchFamily="49" charset="0"/>
              </a:rPr>
              <a:t> </a:t>
            </a:r>
            <a:r>
              <a:rPr lang="en-US" sz="1400" dirty="0" err="1">
                <a:latin typeface="Consolas" panose="020B0609020204030204" pitchFamily="49" charset="0"/>
                <a:ea typeface="ＭＳ Ｐゴシック"/>
                <a:cs typeface="Consolas" panose="020B0609020204030204" pitchFamily="49" charset="0"/>
              </a:rPr>
              <a:t>r_dw</a:t>
            </a:r>
            <a:r>
              <a:rPr lang="en-US" sz="1400" dirty="0">
                <a:latin typeface="Consolas" panose="020B0609020204030204" pitchFamily="49" charset="0"/>
                <a:ea typeface="ＭＳ Ｐゴシック"/>
                <a:cs typeface="Consolas" panose="020B0609020204030204" pitchFamily="49" charset="0"/>
              </a:rPr>
              <a:t>(-1,3, -1,3), </a:t>
            </a:r>
            <a:r>
              <a:rPr lang="en-US" sz="1400" dirty="0" err="1">
                <a:latin typeface="Consolas" panose="020B0609020204030204" pitchFamily="49" charset="0"/>
                <a:ea typeface="ＭＳ Ｐゴシック"/>
                <a:cs typeface="Consolas" panose="020B0609020204030204" pitchFamily="49" charset="0"/>
              </a:rPr>
              <a:t>r_pw</a:t>
            </a:r>
            <a:r>
              <a:rPr lang="en-US" sz="1400" dirty="0">
                <a:latin typeface="Consolas" panose="020B0609020204030204" pitchFamily="49" charset="0"/>
                <a:ea typeface="ＭＳ Ｐゴシック"/>
                <a:cs typeface="Consolas" panose="020B0609020204030204" pitchFamily="49" charset="0"/>
              </a:rPr>
              <a:t>(0, 32);</a:t>
            </a:r>
            <a:endParaRPr lang="en-US" sz="1400" dirty="0">
              <a:latin typeface="Consolas" panose="020B0609020204030204" pitchFamily="49" charset="0"/>
              <a:cs typeface="Consolas" panose="020B0609020204030204" pitchFamily="49" charset="0"/>
            </a:endParaRPr>
          </a:p>
          <a:p>
            <a:pPr marL="456565" indent="-456565"/>
            <a:r>
              <a:rPr lang="en-US" sz="1400" dirty="0">
                <a:latin typeface="Consolas" panose="020B0609020204030204" pitchFamily="49" charset="0"/>
                <a:ea typeface="ＭＳ Ｐゴシック"/>
                <a:cs typeface="Consolas" panose="020B0609020204030204" pitchFamily="49" charset="0"/>
              </a:rPr>
              <a:t>2  </a:t>
            </a:r>
            <a:r>
              <a:rPr lang="en-US" sz="1400" dirty="0" err="1">
                <a:latin typeface="Consolas" panose="020B0609020204030204" pitchFamily="49" charset="0"/>
                <a:ea typeface="ＭＳ Ｐゴシック"/>
                <a:cs typeface="Consolas" panose="020B0609020204030204" pitchFamily="49" charset="0"/>
              </a:rPr>
              <a:t>dw_conv</a:t>
            </a:r>
            <a:r>
              <a:rPr lang="en-US" sz="1400" dirty="0">
                <a:latin typeface="Consolas" panose="020B0609020204030204" pitchFamily="49" charset="0"/>
                <a:ea typeface="ＭＳ Ｐゴシック"/>
                <a:cs typeface="Consolas" panose="020B0609020204030204" pitchFamily="49" charset="0"/>
              </a:rPr>
              <a:t>(x, y, c) += input(</a:t>
            </a:r>
            <a:r>
              <a:rPr lang="en-US" sz="1400" dirty="0" err="1">
                <a:latin typeface="Consolas" panose="020B0609020204030204" pitchFamily="49" charset="0"/>
                <a:ea typeface="ＭＳ Ｐゴシック"/>
                <a:cs typeface="Consolas" panose="020B0609020204030204" pitchFamily="49" charset="0"/>
              </a:rPr>
              <a:t>x+r_dw.x</a:t>
            </a:r>
            <a:r>
              <a:rPr lang="en-US" sz="1400" dirty="0">
                <a:latin typeface="Consolas" panose="020B0609020204030204" pitchFamily="49" charset="0"/>
                <a:ea typeface="ＭＳ Ｐゴシック"/>
                <a:cs typeface="Consolas" panose="020B0609020204030204" pitchFamily="49" charset="0"/>
              </a:rPr>
              <a:t>, </a:t>
            </a:r>
            <a:r>
              <a:rPr lang="en-US" sz="1400" dirty="0" err="1">
                <a:latin typeface="Consolas" panose="020B0609020204030204" pitchFamily="49" charset="0"/>
                <a:ea typeface="ＭＳ Ｐゴシック"/>
                <a:cs typeface="Consolas" panose="020B0609020204030204" pitchFamily="49" charset="0"/>
              </a:rPr>
              <a:t>y+r_dw.y</a:t>
            </a:r>
            <a:r>
              <a:rPr lang="en-US" sz="1400" dirty="0">
                <a:latin typeface="Consolas" panose="020B0609020204030204" pitchFamily="49" charset="0"/>
                <a:ea typeface="ＭＳ Ｐゴシック"/>
                <a:cs typeface="Consolas" panose="020B0609020204030204" pitchFamily="49" charset="0"/>
              </a:rPr>
              <a:t>, c) </a:t>
            </a:r>
            <a:endParaRPr lang="en-US" sz="1400" dirty="0">
              <a:latin typeface="Consolas" panose="020B0609020204030204" pitchFamily="49" charset="0"/>
              <a:cs typeface="Consolas" panose="020B0609020204030204" pitchFamily="49" charset="0"/>
            </a:endParaRPr>
          </a:p>
          <a:p>
            <a:pPr marL="456565" indent="-456565"/>
            <a:r>
              <a:rPr lang="en-US" sz="1400" dirty="0">
                <a:latin typeface="Consolas" panose="020B0609020204030204" pitchFamily="49" charset="0"/>
                <a:ea typeface="ＭＳ Ｐゴシック"/>
                <a:cs typeface="Consolas" panose="020B0609020204030204" pitchFamily="49" charset="0"/>
              </a:rPr>
              <a:t>3                    * w1(1 + </a:t>
            </a:r>
            <a:r>
              <a:rPr lang="en-US" sz="1400" dirty="0" err="1">
                <a:latin typeface="Consolas" panose="020B0609020204030204" pitchFamily="49" charset="0"/>
                <a:ea typeface="ＭＳ Ｐゴシック"/>
                <a:cs typeface="Consolas" panose="020B0609020204030204" pitchFamily="49" charset="0"/>
              </a:rPr>
              <a:t>r_dw.x</a:t>
            </a:r>
            <a:r>
              <a:rPr lang="en-US" sz="1400" dirty="0">
                <a:latin typeface="Consolas" panose="020B0609020204030204" pitchFamily="49" charset="0"/>
                <a:ea typeface="ＭＳ Ｐゴシック"/>
                <a:cs typeface="Consolas" panose="020B0609020204030204" pitchFamily="49" charset="0"/>
              </a:rPr>
              <a:t>, 1 + </a:t>
            </a:r>
            <a:r>
              <a:rPr lang="en-US" sz="1400" dirty="0" err="1">
                <a:latin typeface="Consolas" panose="020B0609020204030204" pitchFamily="49" charset="0"/>
                <a:ea typeface="ＭＳ Ｐゴシック"/>
                <a:cs typeface="Consolas" panose="020B0609020204030204" pitchFamily="49" charset="0"/>
              </a:rPr>
              <a:t>r_dw.y</a:t>
            </a:r>
            <a:r>
              <a:rPr lang="en-US" sz="1400" dirty="0">
                <a:latin typeface="Consolas" panose="020B0609020204030204" pitchFamily="49" charset="0"/>
                <a:ea typeface="ＭＳ Ｐゴシック"/>
                <a:cs typeface="Consolas" panose="020B0609020204030204" pitchFamily="49" charset="0"/>
              </a:rPr>
              <a:t>, c);</a:t>
            </a:r>
          </a:p>
          <a:p>
            <a:pPr marL="456565" indent="-456565"/>
            <a:r>
              <a:rPr lang="en-US" sz="1400" dirty="0">
                <a:latin typeface="Consolas" panose="020B0609020204030204" pitchFamily="49" charset="0"/>
                <a:ea typeface="ＭＳ Ｐゴシック"/>
                <a:cs typeface="Consolas" panose="020B0609020204030204" pitchFamily="49" charset="0"/>
              </a:rPr>
              <a:t>4  </a:t>
            </a:r>
            <a:r>
              <a:rPr lang="en-US" sz="1400" dirty="0" err="1">
                <a:latin typeface="Consolas" panose="020B0609020204030204" pitchFamily="49" charset="0"/>
                <a:ea typeface="ＭＳ Ｐゴシック"/>
                <a:cs typeface="Consolas" panose="020B0609020204030204" pitchFamily="49" charset="0"/>
              </a:rPr>
              <a:t>pw_conv</a:t>
            </a:r>
            <a:r>
              <a:rPr lang="en-US" sz="1400" dirty="0">
                <a:latin typeface="Consolas" panose="020B0609020204030204" pitchFamily="49" charset="0"/>
                <a:ea typeface="ＭＳ Ｐゴシック"/>
                <a:cs typeface="Consolas" panose="020B0609020204030204" pitchFamily="49" charset="0"/>
              </a:rPr>
              <a:t>(x, y, k) += </a:t>
            </a:r>
            <a:r>
              <a:rPr lang="en-US" sz="1400" dirty="0" err="1">
                <a:latin typeface="Consolas" panose="020B0609020204030204" pitchFamily="49" charset="0"/>
                <a:ea typeface="ＭＳ Ｐゴシック"/>
                <a:cs typeface="Consolas" panose="020B0609020204030204" pitchFamily="49" charset="0"/>
              </a:rPr>
              <a:t>dw_conv</a:t>
            </a:r>
            <a:r>
              <a:rPr lang="en-US" sz="1400" dirty="0">
                <a:latin typeface="Consolas" panose="020B0609020204030204" pitchFamily="49" charset="0"/>
                <a:ea typeface="ＭＳ Ｐゴシック"/>
                <a:cs typeface="Consolas" panose="020B0609020204030204" pitchFamily="49" charset="0"/>
              </a:rPr>
              <a:t>(</a:t>
            </a:r>
            <a:r>
              <a:rPr lang="en-US" sz="1400" dirty="0" err="1">
                <a:latin typeface="Consolas" panose="020B0609020204030204" pitchFamily="49" charset="0"/>
                <a:ea typeface="ＭＳ Ｐゴシック"/>
                <a:cs typeface="Consolas" panose="020B0609020204030204" pitchFamily="49" charset="0"/>
              </a:rPr>
              <a:t>x,y</a:t>
            </a:r>
            <a:r>
              <a:rPr lang="en-US" sz="1400" dirty="0">
                <a:latin typeface="Consolas" panose="020B0609020204030204" pitchFamily="49" charset="0"/>
                <a:ea typeface="ＭＳ Ｐゴシック"/>
                <a:cs typeface="Consolas" panose="020B0609020204030204" pitchFamily="49" charset="0"/>
              </a:rPr>
              <a:t>, </a:t>
            </a:r>
            <a:r>
              <a:rPr lang="en-US" sz="1400" dirty="0" err="1">
                <a:latin typeface="Consolas" panose="020B0609020204030204" pitchFamily="49" charset="0"/>
                <a:ea typeface="ＭＳ Ｐゴシック"/>
                <a:cs typeface="Consolas" panose="020B0609020204030204" pitchFamily="49" charset="0"/>
              </a:rPr>
              <a:t>r_pw.c</a:t>
            </a:r>
            <a:r>
              <a:rPr lang="en-US" sz="1400" dirty="0">
                <a:latin typeface="Consolas" panose="020B0609020204030204" pitchFamily="49" charset="0"/>
                <a:ea typeface="ＭＳ Ｐゴシック"/>
                <a:cs typeface="Consolas" panose="020B0609020204030204" pitchFamily="49" charset="0"/>
              </a:rPr>
              <a:t>) </a:t>
            </a:r>
          </a:p>
          <a:p>
            <a:pPr marL="456565" indent="-456565"/>
            <a:r>
              <a:rPr lang="en-US" sz="1400" dirty="0">
                <a:latin typeface="Consolas" panose="020B0609020204030204" pitchFamily="49" charset="0"/>
                <a:ea typeface="ＭＳ Ｐゴシック"/>
                <a:cs typeface="Consolas" panose="020B0609020204030204" pitchFamily="49" charset="0"/>
              </a:rPr>
              <a:t>5                   * w2(</a:t>
            </a:r>
            <a:r>
              <a:rPr lang="en-US" sz="1400" dirty="0" err="1">
                <a:latin typeface="Consolas" panose="020B0609020204030204" pitchFamily="49" charset="0"/>
                <a:ea typeface="ＭＳ Ｐゴシック"/>
                <a:cs typeface="Consolas" panose="020B0609020204030204" pitchFamily="49" charset="0"/>
              </a:rPr>
              <a:t>r_pw.c</a:t>
            </a:r>
            <a:r>
              <a:rPr lang="en-US" sz="1400" dirty="0">
                <a:latin typeface="Consolas" panose="020B0609020204030204" pitchFamily="49" charset="0"/>
                <a:ea typeface="ＭＳ Ｐゴシック"/>
                <a:cs typeface="Consolas" panose="020B0609020204030204" pitchFamily="49" charset="0"/>
              </a:rPr>
              <a:t>, k);</a:t>
            </a:r>
          </a:p>
          <a:p>
            <a:pPr marL="456565" indent="-456565"/>
            <a:r>
              <a:rPr lang="en-US" sz="1800" dirty="0">
                <a:solidFill>
                  <a:srgbClr val="00B050"/>
                </a:solidFill>
                <a:latin typeface="Consolas" panose="020B0609020204030204" pitchFamily="49" charset="0"/>
                <a:ea typeface="ＭＳ Ｐゴシック"/>
                <a:cs typeface="Consolas" panose="020B0609020204030204" pitchFamily="49" charset="0"/>
              </a:rPr>
              <a:t>// Schedule</a:t>
            </a:r>
          </a:p>
          <a:p>
            <a:pPr marL="456565" indent="-456565"/>
            <a:r>
              <a:rPr lang="en-US" sz="1800" dirty="0">
                <a:latin typeface="Consolas" panose="020B0609020204030204" pitchFamily="49" charset="0"/>
                <a:ea typeface="ＭＳ Ｐゴシック"/>
                <a:cs typeface="Consolas" panose="020B0609020204030204" pitchFamily="49" charset="0"/>
              </a:rPr>
              <a:t>6  </a:t>
            </a:r>
            <a:r>
              <a:rPr lang="en-US" sz="1800" dirty="0" err="1">
                <a:latin typeface="Consolas" panose="020B0609020204030204" pitchFamily="49" charset="0"/>
                <a:ea typeface="ＭＳ Ｐゴシック"/>
                <a:cs typeface="Consolas" panose="020B0609020204030204" pitchFamily="49" charset="0"/>
              </a:rPr>
              <a:t>pw_conv.</a:t>
            </a:r>
            <a:r>
              <a:rPr lang="en-US" sz="1800" dirty="0" err="1">
                <a:solidFill>
                  <a:srgbClr val="0070C0"/>
                </a:solidFill>
                <a:latin typeface="Consolas" panose="020B0609020204030204" pitchFamily="49" charset="0"/>
                <a:ea typeface="ＭＳ Ｐゴシック"/>
                <a:cs typeface="Consolas" panose="020B0609020204030204" pitchFamily="49" charset="0"/>
              </a:rPr>
              <a:t>split</a:t>
            </a:r>
            <a:r>
              <a:rPr lang="en-US" sz="1800" dirty="0">
                <a:latin typeface="Consolas" panose="020B0609020204030204" pitchFamily="49" charset="0"/>
                <a:ea typeface="ＭＳ Ｐゴシック"/>
                <a:cs typeface="Consolas" panose="020B0609020204030204" pitchFamily="49" charset="0"/>
              </a:rPr>
              <a:t>(x, xo, xi, 16)</a:t>
            </a:r>
          </a:p>
          <a:p>
            <a:pPr marL="456565" indent="-456565"/>
            <a:r>
              <a:rPr lang="en-US" sz="1800" dirty="0">
                <a:latin typeface="Consolas" panose="020B0609020204030204" pitchFamily="49" charset="0"/>
                <a:ea typeface="ＭＳ Ｐゴシック"/>
                <a:cs typeface="Consolas" panose="020B0609020204030204" pitchFamily="49" charset="0"/>
              </a:rPr>
              <a:t>7       .</a:t>
            </a:r>
            <a:r>
              <a:rPr lang="en-US" sz="1800" dirty="0">
                <a:solidFill>
                  <a:srgbClr val="0070C0"/>
                </a:solidFill>
                <a:latin typeface="Consolas" panose="020B0609020204030204" pitchFamily="49" charset="0"/>
                <a:ea typeface="ＭＳ Ｐゴシック"/>
                <a:cs typeface="Consolas" panose="020B0609020204030204" pitchFamily="49" charset="0"/>
              </a:rPr>
              <a:t>split</a:t>
            </a:r>
            <a:r>
              <a:rPr lang="en-US" sz="1800" dirty="0">
                <a:latin typeface="Consolas" panose="020B0609020204030204" pitchFamily="49" charset="0"/>
                <a:ea typeface="ＭＳ Ｐゴシック"/>
                <a:cs typeface="Consolas" panose="020B0609020204030204" pitchFamily="49" charset="0"/>
              </a:rPr>
              <a:t>(y, </a:t>
            </a:r>
            <a:r>
              <a:rPr lang="en-US" sz="1800" dirty="0" err="1">
                <a:latin typeface="Consolas" panose="020B0609020204030204" pitchFamily="49" charset="0"/>
                <a:ea typeface="ＭＳ Ｐゴシック"/>
                <a:cs typeface="Consolas" panose="020B0609020204030204" pitchFamily="49" charset="0"/>
              </a:rPr>
              <a:t>yo</a:t>
            </a:r>
            <a:r>
              <a:rPr lang="en-US" sz="1800" dirty="0">
                <a:latin typeface="Consolas" panose="020B0609020204030204" pitchFamily="49" charset="0"/>
                <a:ea typeface="ＭＳ Ｐゴシック"/>
                <a:cs typeface="Consolas" panose="020B0609020204030204" pitchFamily="49" charset="0"/>
              </a:rPr>
              <a:t>, </a:t>
            </a:r>
            <a:r>
              <a:rPr lang="en-US" sz="1800" dirty="0" err="1">
                <a:latin typeface="Consolas" panose="020B0609020204030204" pitchFamily="49" charset="0"/>
                <a:ea typeface="ＭＳ Ｐゴシック"/>
                <a:cs typeface="Consolas" panose="020B0609020204030204" pitchFamily="49" charset="0"/>
              </a:rPr>
              <a:t>yi</a:t>
            </a:r>
            <a:r>
              <a:rPr lang="en-US" sz="1800" dirty="0">
                <a:latin typeface="Consolas" panose="020B0609020204030204" pitchFamily="49" charset="0"/>
                <a:ea typeface="ＭＳ Ｐゴシック"/>
                <a:cs typeface="Consolas" panose="020B0609020204030204" pitchFamily="49" charset="0"/>
              </a:rPr>
              <a:t>, 16)</a:t>
            </a:r>
          </a:p>
          <a:p>
            <a:pPr marL="456565" indent="-456565"/>
            <a:r>
              <a:rPr lang="en-US" sz="1800" dirty="0">
                <a:latin typeface="Consolas" panose="020B0609020204030204" pitchFamily="49" charset="0"/>
                <a:ea typeface="ＭＳ Ｐゴシック"/>
                <a:cs typeface="Consolas" panose="020B0609020204030204" pitchFamily="49" charset="0"/>
              </a:rPr>
              <a:t>8       .</a:t>
            </a:r>
            <a:r>
              <a:rPr lang="en-US" sz="1800" dirty="0">
                <a:solidFill>
                  <a:srgbClr val="0070C0"/>
                </a:solidFill>
                <a:latin typeface="Consolas" panose="020B0609020204030204" pitchFamily="49" charset="0"/>
                <a:ea typeface="ＭＳ Ｐゴシック"/>
                <a:cs typeface="Consolas" panose="020B0609020204030204" pitchFamily="49" charset="0"/>
              </a:rPr>
              <a:t>reorder</a:t>
            </a:r>
            <a:r>
              <a:rPr lang="en-US" sz="1800" dirty="0">
                <a:latin typeface="Consolas" panose="020B0609020204030204" pitchFamily="49" charset="0"/>
                <a:ea typeface="ＭＳ Ｐゴシック"/>
                <a:cs typeface="Consolas" panose="020B0609020204030204" pitchFamily="49" charset="0"/>
              </a:rPr>
              <a:t>(k, xi, </a:t>
            </a:r>
            <a:r>
              <a:rPr lang="en-US" sz="1800" dirty="0" err="1">
                <a:latin typeface="Consolas" panose="020B0609020204030204" pitchFamily="49" charset="0"/>
                <a:ea typeface="ＭＳ Ｐゴシック"/>
                <a:cs typeface="Consolas" panose="020B0609020204030204" pitchFamily="49" charset="0"/>
              </a:rPr>
              <a:t>yi</a:t>
            </a:r>
            <a:r>
              <a:rPr lang="en-US" sz="1800" dirty="0">
                <a:latin typeface="Consolas" panose="020B0609020204030204" pitchFamily="49" charset="0"/>
                <a:ea typeface="ＭＳ Ｐゴシック"/>
                <a:cs typeface="Consolas" panose="020B0609020204030204" pitchFamily="49" charset="0"/>
              </a:rPr>
              <a:t>, </a:t>
            </a:r>
            <a:r>
              <a:rPr lang="en-US" sz="1800" dirty="0" err="1">
                <a:latin typeface="Consolas" panose="020B0609020204030204" pitchFamily="49" charset="0"/>
                <a:ea typeface="ＭＳ Ｐゴシック"/>
                <a:cs typeface="Consolas" panose="020B0609020204030204" pitchFamily="49" charset="0"/>
              </a:rPr>
              <a:t>r_pw.c</a:t>
            </a:r>
            <a:r>
              <a:rPr lang="en-US" sz="1800" dirty="0">
                <a:latin typeface="Consolas" panose="020B0609020204030204" pitchFamily="49" charset="0"/>
                <a:ea typeface="ＭＳ Ｐゴシック"/>
                <a:cs typeface="Consolas" panose="020B0609020204030204" pitchFamily="49" charset="0"/>
              </a:rPr>
              <a:t>, xo, </a:t>
            </a:r>
            <a:r>
              <a:rPr lang="en-US" sz="1800" dirty="0" err="1">
                <a:latin typeface="Consolas" panose="020B0609020204030204" pitchFamily="49" charset="0"/>
                <a:ea typeface="ＭＳ Ｐゴシック"/>
                <a:cs typeface="Consolas" panose="020B0609020204030204" pitchFamily="49" charset="0"/>
              </a:rPr>
              <a:t>yo</a:t>
            </a:r>
            <a:r>
              <a:rPr lang="en-US" sz="1800" dirty="0">
                <a:latin typeface="Consolas" panose="020B0609020204030204" pitchFamily="49" charset="0"/>
                <a:ea typeface="ＭＳ Ｐゴシック"/>
                <a:cs typeface="Consolas" panose="020B0609020204030204" pitchFamily="49" charset="0"/>
              </a:rPr>
              <a:t>);</a:t>
            </a:r>
          </a:p>
          <a:p>
            <a:pPr marL="456565" indent="-456565"/>
            <a:r>
              <a:rPr lang="en-US" sz="1800" dirty="0">
                <a:latin typeface="Consolas" panose="020B0609020204030204" pitchFamily="49" charset="0"/>
                <a:ea typeface="ＭＳ Ｐゴシック"/>
                <a:cs typeface="Consolas" panose="020B0609020204030204" pitchFamily="49" charset="0"/>
              </a:rPr>
              <a:t>9  </a:t>
            </a:r>
            <a:r>
              <a:rPr lang="en-US" sz="1800" dirty="0" err="1">
                <a:latin typeface="Consolas" panose="020B0609020204030204" pitchFamily="49" charset="0"/>
                <a:ea typeface="ＭＳ Ｐゴシック"/>
                <a:cs typeface="Consolas" panose="020B0609020204030204" pitchFamily="49" charset="0"/>
              </a:rPr>
              <a:t>dw_conv.</a:t>
            </a:r>
            <a:r>
              <a:rPr lang="en-US" sz="1800" dirty="0" err="1">
                <a:solidFill>
                  <a:srgbClr val="0070C0"/>
                </a:solidFill>
                <a:latin typeface="Consolas" panose="020B0609020204030204" pitchFamily="49" charset="0"/>
                <a:ea typeface="ＭＳ Ｐゴシック"/>
                <a:cs typeface="Consolas" panose="020B0609020204030204" pitchFamily="49" charset="0"/>
              </a:rPr>
              <a:t>reorder</a:t>
            </a:r>
            <a:r>
              <a:rPr lang="en-US" sz="1800" dirty="0">
                <a:latin typeface="Consolas" panose="020B0609020204030204" pitchFamily="49" charset="0"/>
                <a:ea typeface="ＭＳ Ｐゴシック"/>
                <a:cs typeface="Consolas" panose="020B0609020204030204" pitchFamily="49" charset="0"/>
              </a:rPr>
              <a:t>(x, y, c);</a:t>
            </a:r>
            <a:endParaRPr lang="en-US" sz="1800" dirty="0">
              <a:latin typeface="Consolas" panose="020B0609020204030204" pitchFamily="49" charset="0"/>
              <a:cs typeface="Consolas" panose="020B0609020204030204" pitchFamily="49" charset="0"/>
            </a:endParaRPr>
          </a:p>
          <a:p>
            <a:pPr marL="456565" indent="-456565"/>
            <a:r>
              <a:rPr lang="en-US" sz="1800" dirty="0">
                <a:latin typeface="Consolas" panose="020B0609020204030204" pitchFamily="49" charset="0"/>
                <a:ea typeface="ＭＳ Ｐゴシック"/>
                <a:cs typeface="Consolas" panose="020B0609020204030204" pitchFamily="49" charset="0"/>
              </a:rPr>
              <a:t>10 </a:t>
            </a:r>
            <a:r>
              <a:rPr lang="en-US" sz="1800" dirty="0" err="1">
                <a:latin typeface="Consolas" panose="020B0609020204030204" pitchFamily="49" charset="0"/>
                <a:ea typeface="ＭＳ Ｐゴシック"/>
                <a:cs typeface="Consolas" panose="020B0609020204030204" pitchFamily="49" charset="0"/>
              </a:rPr>
              <a:t>dw_conv.</a:t>
            </a:r>
            <a:r>
              <a:rPr lang="en-US" sz="1800" dirty="0" err="1">
                <a:solidFill>
                  <a:srgbClr val="0070C0"/>
                </a:solidFill>
                <a:latin typeface="Consolas" panose="020B0609020204030204" pitchFamily="49" charset="0"/>
                <a:ea typeface="ＭＳ Ｐゴシック"/>
                <a:cs typeface="Consolas" panose="020B0609020204030204" pitchFamily="49" charset="0"/>
              </a:rPr>
              <a:t>compute_at</a:t>
            </a:r>
            <a:r>
              <a:rPr lang="en-US" sz="1800" dirty="0">
                <a:latin typeface="Consolas" panose="020B0609020204030204" pitchFamily="49" charset="0"/>
                <a:ea typeface="ＭＳ Ｐゴシック"/>
                <a:cs typeface="Consolas" panose="020B0609020204030204" pitchFamily="49" charset="0"/>
              </a:rPr>
              <a:t>(</a:t>
            </a:r>
            <a:r>
              <a:rPr lang="en-US" sz="1800" dirty="0" err="1">
                <a:latin typeface="Consolas" panose="020B0609020204030204" pitchFamily="49" charset="0"/>
                <a:ea typeface="ＭＳ Ｐゴシック"/>
                <a:cs typeface="Consolas" panose="020B0609020204030204" pitchFamily="49" charset="0"/>
              </a:rPr>
              <a:t>pw_conv</a:t>
            </a:r>
            <a:r>
              <a:rPr lang="en-US" sz="1800" dirty="0">
                <a:latin typeface="Consolas" panose="020B0609020204030204" pitchFamily="49" charset="0"/>
                <a:ea typeface="ＭＳ Ｐゴシック"/>
                <a:cs typeface="Consolas" panose="020B0609020204030204" pitchFamily="49" charset="0"/>
              </a:rPr>
              <a:t>, xi)</a:t>
            </a:r>
            <a:endParaRPr lang="en-US" sz="1800" dirty="0">
              <a:latin typeface="Consolas" panose="020B0609020204030204" pitchFamily="49" charset="0"/>
              <a:cs typeface="Consolas" panose="020B0609020204030204" pitchFamily="49" charset="0"/>
            </a:endParaRPr>
          </a:p>
          <a:p>
            <a:pPr marL="456565" indent="-456565"/>
            <a:r>
              <a:rPr lang="en-US" sz="1800" dirty="0">
                <a:latin typeface="Consolas" panose="020B0609020204030204" pitchFamily="49" charset="0"/>
                <a:ea typeface="ＭＳ Ｐゴシック"/>
                <a:cs typeface="Consolas" panose="020B0609020204030204" pitchFamily="49" charset="0"/>
              </a:rPr>
              <a:t>11        .</a:t>
            </a:r>
            <a:r>
              <a:rPr lang="en-US" sz="1800" dirty="0" err="1">
                <a:solidFill>
                  <a:srgbClr val="0070C0"/>
                </a:solidFill>
                <a:latin typeface="Consolas" panose="020B0609020204030204" pitchFamily="49" charset="0"/>
                <a:ea typeface="ＭＳ Ｐゴシック"/>
                <a:cs typeface="Consolas" panose="020B0609020204030204" pitchFamily="49" charset="0"/>
              </a:rPr>
              <a:t>store_at</a:t>
            </a:r>
            <a:r>
              <a:rPr lang="en-US" sz="1800" dirty="0">
                <a:latin typeface="Consolas" panose="020B0609020204030204" pitchFamily="49" charset="0"/>
                <a:ea typeface="ＭＳ Ｐゴシック"/>
                <a:cs typeface="Consolas" panose="020B0609020204030204" pitchFamily="49" charset="0"/>
              </a:rPr>
              <a:t>(</a:t>
            </a:r>
            <a:r>
              <a:rPr lang="en-US" sz="1800" dirty="0" err="1">
                <a:latin typeface="Consolas" panose="020B0609020204030204" pitchFamily="49" charset="0"/>
                <a:ea typeface="ＭＳ Ｐゴシック"/>
                <a:cs typeface="Consolas" panose="020B0609020204030204" pitchFamily="49" charset="0"/>
              </a:rPr>
              <a:t>pw_conv</a:t>
            </a:r>
            <a:r>
              <a:rPr lang="en-US" sz="1800" dirty="0">
                <a:latin typeface="Consolas" panose="020B0609020204030204" pitchFamily="49" charset="0"/>
                <a:ea typeface="ＭＳ Ｐゴシック"/>
                <a:cs typeface="Consolas" panose="020B0609020204030204" pitchFamily="49" charset="0"/>
              </a:rPr>
              <a:t>, xo)</a:t>
            </a:r>
          </a:p>
          <a:p>
            <a:pPr marL="456565" indent="-456565"/>
            <a:r>
              <a:rPr lang="en-US" sz="1800" dirty="0">
                <a:latin typeface="Consolas" panose="020B0609020204030204" pitchFamily="49" charset="0"/>
                <a:ea typeface="ＭＳ Ｐゴシック"/>
                <a:cs typeface="Consolas" panose="020B0609020204030204" pitchFamily="49" charset="0"/>
              </a:rPr>
              <a:t>12 </a:t>
            </a:r>
            <a:r>
              <a:rPr lang="en-US" sz="1800" dirty="0" err="1">
                <a:latin typeface="Consolas" panose="020B0609020204030204" pitchFamily="49" charset="0"/>
                <a:ea typeface="ＭＳ Ｐゴシック"/>
                <a:cs typeface="Consolas" panose="020B0609020204030204" pitchFamily="49" charset="0"/>
              </a:rPr>
              <a:t>pw_conv.</a:t>
            </a:r>
            <a:r>
              <a:rPr lang="en-US" sz="1800" dirty="0" err="1">
                <a:solidFill>
                  <a:srgbClr val="0070C0"/>
                </a:solidFill>
                <a:latin typeface="Consolas" panose="020B0609020204030204" pitchFamily="49" charset="0"/>
                <a:ea typeface="ＭＳ Ｐゴシック"/>
                <a:cs typeface="Consolas" panose="020B0609020204030204" pitchFamily="49" charset="0"/>
              </a:rPr>
              <a:t>accelerate</a:t>
            </a:r>
            <a:r>
              <a:rPr lang="en-US" sz="1800" dirty="0">
                <a:latin typeface="Consolas" panose="020B0609020204030204" pitchFamily="49" charset="0"/>
                <a:ea typeface="ＭＳ Ｐゴシック"/>
                <a:cs typeface="Consolas" panose="020B0609020204030204" pitchFamily="49" charset="0"/>
              </a:rPr>
              <a:t>({input}, xo)</a:t>
            </a:r>
            <a:endParaRPr lang="en-US" dirty="0">
              <a:latin typeface="Consolas" panose="020B0609020204030204" pitchFamily="49" charset="0"/>
              <a:cs typeface="Consolas" panose="020B0609020204030204" pitchFamily="49" charset="0"/>
            </a:endParaRPr>
          </a:p>
          <a:p>
            <a:pPr marL="456565" indent="-456565"/>
            <a:r>
              <a:rPr lang="en-US" sz="1800" dirty="0">
                <a:latin typeface="Consolas" panose="020B0609020204030204" pitchFamily="49" charset="0"/>
                <a:ea typeface="ＭＳ Ｐゴシック"/>
                <a:cs typeface="Consolas" panose="020B0609020204030204" pitchFamily="49" charset="0"/>
              </a:rPr>
              <a:t>13 </a:t>
            </a:r>
            <a:r>
              <a:rPr lang="en-US" sz="1800" dirty="0" err="1">
                <a:latin typeface="Consolas" panose="020B0609020204030204" pitchFamily="49" charset="0"/>
                <a:ea typeface="ＭＳ Ｐゴシック"/>
                <a:cs typeface="Consolas" panose="020B0609020204030204" pitchFamily="49" charset="0"/>
              </a:rPr>
              <a:t>dw_conv.</a:t>
            </a:r>
            <a:r>
              <a:rPr lang="en-US" sz="1800" dirty="0" err="1">
                <a:solidFill>
                  <a:srgbClr val="0070C0"/>
                </a:solidFill>
                <a:latin typeface="Consolas" panose="020B0609020204030204" pitchFamily="49" charset="0"/>
                <a:ea typeface="ＭＳ Ｐゴシック"/>
                <a:cs typeface="Consolas" panose="020B0609020204030204" pitchFamily="49" charset="0"/>
              </a:rPr>
              <a:t>unroll</a:t>
            </a:r>
            <a:r>
              <a:rPr lang="en-US" sz="1800" dirty="0">
                <a:latin typeface="Consolas" panose="020B0609020204030204" pitchFamily="49" charset="0"/>
                <a:ea typeface="ＭＳ Ｐゴシック"/>
                <a:cs typeface="Consolas" panose="020B0609020204030204" pitchFamily="49" charset="0"/>
              </a:rPr>
              <a:t>(</a:t>
            </a:r>
            <a:r>
              <a:rPr lang="en-US" sz="1800" dirty="0" err="1">
                <a:latin typeface="Consolas" panose="020B0609020204030204" pitchFamily="49" charset="0"/>
                <a:ea typeface="ＭＳ Ｐゴシック"/>
                <a:cs typeface="Consolas" panose="020B0609020204030204" pitchFamily="49" charset="0"/>
              </a:rPr>
              <a:t>r_dw.x</a:t>
            </a:r>
            <a:r>
              <a:rPr lang="en-US" sz="1800" dirty="0">
                <a:latin typeface="Consolas" panose="020B0609020204030204" pitchFamily="49" charset="0"/>
                <a:ea typeface="ＭＳ Ｐゴシック"/>
                <a:cs typeface="Consolas" panose="020B0609020204030204" pitchFamily="49" charset="0"/>
              </a:rPr>
              <a:t>, 3).</a:t>
            </a:r>
            <a:r>
              <a:rPr lang="en-US" sz="1800" dirty="0">
                <a:solidFill>
                  <a:srgbClr val="0070C0"/>
                </a:solidFill>
                <a:latin typeface="Consolas" panose="020B0609020204030204" pitchFamily="49" charset="0"/>
                <a:ea typeface="ＭＳ Ｐゴシック"/>
                <a:cs typeface="Consolas" panose="020B0609020204030204" pitchFamily="49" charset="0"/>
              </a:rPr>
              <a:t>unroll</a:t>
            </a:r>
            <a:r>
              <a:rPr lang="en-US" sz="1800" dirty="0">
                <a:latin typeface="Consolas" panose="020B0609020204030204" pitchFamily="49" charset="0"/>
                <a:ea typeface="ＭＳ Ｐゴシック"/>
                <a:cs typeface="Consolas" panose="020B0609020204030204" pitchFamily="49" charset="0"/>
              </a:rPr>
              <a:t>(</a:t>
            </a:r>
            <a:r>
              <a:rPr lang="en-US" sz="1800" dirty="0" err="1">
                <a:latin typeface="Consolas" panose="020B0609020204030204" pitchFamily="49" charset="0"/>
                <a:ea typeface="ＭＳ Ｐゴシック"/>
                <a:cs typeface="Consolas" panose="020B0609020204030204" pitchFamily="49" charset="0"/>
              </a:rPr>
              <a:t>r_dw.y</a:t>
            </a:r>
            <a:r>
              <a:rPr lang="en-US" sz="1800" dirty="0">
                <a:latin typeface="Consolas" panose="020B0609020204030204" pitchFamily="49" charset="0"/>
                <a:ea typeface="ＭＳ Ｐゴシック"/>
                <a:cs typeface="Consolas" panose="020B0609020204030204" pitchFamily="49" charset="0"/>
              </a:rPr>
              <a:t>, 3);</a:t>
            </a:r>
          </a:p>
          <a:p>
            <a:pPr marL="456565" indent="-456565"/>
            <a:r>
              <a:rPr lang="en-US" sz="1800" dirty="0">
                <a:latin typeface="Consolas" panose="020B0609020204030204" pitchFamily="49" charset="0"/>
                <a:ea typeface="ＭＳ Ｐゴシック"/>
                <a:cs typeface="Consolas" panose="020B0609020204030204" pitchFamily="49" charset="0"/>
              </a:rPr>
              <a:t>14 </a:t>
            </a:r>
            <a:r>
              <a:rPr lang="en-US" sz="1800" dirty="0" err="1">
                <a:latin typeface="Consolas" panose="020B0609020204030204" pitchFamily="49" charset="0"/>
                <a:ea typeface="ＭＳ Ｐゴシック"/>
                <a:cs typeface="Consolas" panose="020B0609020204030204" pitchFamily="49" charset="0"/>
              </a:rPr>
              <a:t>pw_conv.</a:t>
            </a:r>
            <a:r>
              <a:rPr lang="en-US" sz="1800" dirty="0" err="1">
                <a:solidFill>
                  <a:srgbClr val="0070C0"/>
                </a:solidFill>
                <a:latin typeface="Consolas" panose="020B0609020204030204" pitchFamily="49" charset="0"/>
                <a:ea typeface="ＭＳ Ｐゴシック"/>
                <a:cs typeface="Consolas" panose="020B0609020204030204" pitchFamily="49" charset="0"/>
              </a:rPr>
              <a:t>unroll</a:t>
            </a:r>
            <a:r>
              <a:rPr lang="en-US" sz="1800" dirty="0">
                <a:latin typeface="Consolas" panose="020B0609020204030204" pitchFamily="49" charset="0"/>
                <a:ea typeface="ＭＳ Ｐゴシック"/>
                <a:cs typeface="Consolas" panose="020B0609020204030204" pitchFamily="49" charset="0"/>
              </a:rPr>
              <a:t>(k, 32);</a:t>
            </a:r>
            <a:endParaRPr lang="en-US" dirty="0">
              <a:latin typeface="Consolas" panose="020B0609020204030204" pitchFamily="49" charset="0"/>
              <a:ea typeface="ＭＳ Ｐゴシック"/>
              <a:cs typeface="Consolas" panose="020B0609020204030204" pitchFamily="49" charset="0"/>
            </a:endParaRPr>
          </a:p>
          <a:p>
            <a:pPr marL="456565" indent="-456565"/>
            <a:endParaRPr lang="en-US" sz="2000" dirty="0">
              <a:latin typeface="Consolas" panose="020B0609020204030204" pitchFamily="49" charset="0"/>
              <a:cs typeface="Consolas" panose="020B0609020204030204" pitchFamily="49" charset="0"/>
            </a:endParaRPr>
          </a:p>
        </p:txBody>
      </p:sp>
      <p:pic>
        <p:nvPicPr>
          <p:cNvPr id="5" name="Picture 6" descr="A screenshot of a cell phone&#10;&#10;Description generated with very high confidence">
            <a:extLst>
              <a:ext uri="{FF2B5EF4-FFF2-40B4-BE49-F238E27FC236}">
                <a16:creationId xmlns:a16="http://schemas.microsoft.com/office/drawing/2014/main" id="{DE3E70A7-525A-405C-A9E4-1237DD8B69CC}"/>
              </a:ext>
            </a:extLst>
          </p:cNvPr>
          <p:cNvPicPr>
            <a:picLocks noChangeAspect="1"/>
          </p:cNvPicPr>
          <p:nvPr/>
        </p:nvPicPr>
        <p:blipFill rotWithShape="1">
          <a:blip r:embed="rId2"/>
          <a:srcRect l="46915" t="2523" r="40181" b="12973"/>
          <a:stretch/>
        </p:blipFill>
        <p:spPr>
          <a:xfrm>
            <a:off x="9338310" y="244824"/>
            <a:ext cx="1712089" cy="3987063"/>
          </a:xfrm>
          <a:prstGeom prst="rect">
            <a:avLst/>
          </a:prstGeom>
        </p:spPr>
      </p:pic>
      <p:sp>
        <p:nvSpPr>
          <p:cNvPr id="6" name="TextBox 5">
            <a:extLst>
              <a:ext uri="{FF2B5EF4-FFF2-40B4-BE49-F238E27FC236}">
                <a16:creationId xmlns:a16="http://schemas.microsoft.com/office/drawing/2014/main" id="{56D69160-79B8-974A-A061-082EB0FF7494}"/>
              </a:ext>
            </a:extLst>
          </p:cNvPr>
          <p:cNvSpPr txBox="1"/>
          <p:nvPr/>
        </p:nvSpPr>
        <p:spPr>
          <a:xfrm>
            <a:off x="7997964" y="3236225"/>
            <a:ext cx="933269" cy="523220"/>
          </a:xfrm>
          <a:prstGeom prst="rect">
            <a:avLst/>
          </a:prstGeom>
          <a:noFill/>
        </p:spPr>
        <p:txBody>
          <a:bodyPr wrap="none" rtlCol="0">
            <a:spAutoFit/>
          </a:bodyPr>
          <a:lstStyle/>
          <a:p>
            <a:r>
              <a:rPr lang="en-US" sz="2800" dirty="0">
                <a:solidFill>
                  <a:srgbClr val="FF0000"/>
                </a:solidFill>
              </a:rPr>
              <a:t>Tiled</a:t>
            </a:r>
          </a:p>
        </p:txBody>
      </p:sp>
      <p:sp>
        <p:nvSpPr>
          <p:cNvPr id="7" name="TextBox 6">
            <a:extLst>
              <a:ext uri="{FF2B5EF4-FFF2-40B4-BE49-F238E27FC236}">
                <a16:creationId xmlns:a16="http://schemas.microsoft.com/office/drawing/2014/main" id="{857A6A0A-5101-074B-AE9B-53834320A123}"/>
              </a:ext>
            </a:extLst>
          </p:cNvPr>
          <p:cNvSpPr txBox="1"/>
          <p:nvPr/>
        </p:nvSpPr>
        <p:spPr>
          <a:xfrm>
            <a:off x="8064288" y="4448843"/>
            <a:ext cx="3765774" cy="523220"/>
          </a:xfrm>
          <a:prstGeom prst="rect">
            <a:avLst/>
          </a:prstGeom>
          <a:noFill/>
        </p:spPr>
        <p:txBody>
          <a:bodyPr wrap="none" rtlCol="0">
            <a:spAutoFit/>
          </a:bodyPr>
          <a:lstStyle/>
          <a:p>
            <a:r>
              <a:rPr lang="en-US" sz="2800" dirty="0">
                <a:solidFill>
                  <a:srgbClr val="FF0000"/>
                </a:solidFill>
              </a:rPr>
              <a:t>Accelerator with buffers</a:t>
            </a:r>
          </a:p>
        </p:txBody>
      </p:sp>
      <p:sp>
        <p:nvSpPr>
          <p:cNvPr id="8" name="TextBox 7">
            <a:extLst>
              <a:ext uri="{FF2B5EF4-FFF2-40B4-BE49-F238E27FC236}">
                <a16:creationId xmlns:a16="http://schemas.microsoft.com/office/drawing/2014/main" id="{8FA6C846-CF20-7345-841B-E9EFF002FDEE}"/>
              </a:ext>
            </a:extLst>
          </p:cNvPr>
          <p:cNvSpPr txBox="1"/>
          <p:nvPr/>
        </p:nvSpPr>
        <p:spPr>
          <a:xfrm>
            <a:off x="7984859" y="5566029"/>
            <a:ext cx="2749471" cy="523220"/>
          </a:xfrm>
          <a:prstGeom prst="rect">
            <a:avLst/>
          </a:prstGeom>
          <a:noFill/>
        </p:spPr>
        <p:txBody>
          <a:bodyPr wrap="none" rtlCol="0">
            <a:spAutoFit/>
          </a:bodyPr>
          <a:lstStyle/>
          <a:p>
            <a:r>
              <a:rPr lang="en-US" sz="2800" dirty="0">
                <a:solidFill>
                  <a:srgbClr val="FF0000"/>
                </a:solidFill>
              </a:rPr>
              <a:t>Parallel compute</a:t>
            </a:r>
          </a:p>
        </p:txBody>
      </p:sp>
      <p:sp>
        <p:nvSpPr>
          <p:cNvPr id="9" name="Right Brace 8">
            <a:extLst>
              <a:ext uri="{FF2B5EF4-FFF2-40B4-BE49-F238E27FC236}">
                <a16:creationId xmlns:a16="http://schemas.microsoft.com/office/drawing/2014/main" id="{266431B1-BC38-FF42-BDFD-66EF10CCF446}"/>
              </a:ext>
            </a:extLst>
          </p:cNvPr>
          <p:cNvSpPr/>
          <p:nvPr/>
        </p:nvSpPr>
        <p:spPr>
          <a:xfrm>
            <a:off x="7738110" y="2960369"/>
            <a:ext cx="246749" cy="1391945"/>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Right Brace 9">
            <a:extLst>
              <a:ext uri="{FF2B5EF4-FFF2-40B4-BE49-F238E27FC236}">
                <a16:creationId xmlns:a16="http://schemas.microsoft.com/office/drawing/2014/main" id="{EA01BB8C-1D3C-8448-8AA2-1B9204F20794}"/>
              </a:ext>
            </a:extLst>
          </p:cNvPr>
          <p:cNvSpPr/>
          <p:nvPr/>
        </p:nvSpPr>
        <p:spPr>
          <a:xfrm>
            <a:off x="7732828" y="4448842"/>
            <a:ext cx="252031" cy="1021893"/>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 name="Right Brace 10">
            <a:extLst>
              <a:ext uri="{FF2B5EF4-FFF2-40B4-BE49-F238E27FC236}">
                <a16:creationId xmlns:a16="http://schemas.microsoft.com/office/drawing/2014/main" id="{80BB2F36-DD0F-6042-892B-0D0E4A7A0034}"/>
              </a:ext>
            </a:extLst>
          </p:cNvPr>
          <p:cNvSpPr/>
          <p:nvPr/>
        </p:nvSpPr>
        <p:spPr>
          <a:xfrm>
            <a:off x="7733684" y="5536354"/>
            <a:ext cx="252031" cy="649422"/>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0287227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7E8A9-D7DE-4F96-BB4B-143B4FAEA408}"/>
              </a:ext>
            </a:extLst>
          </p:cNvPr>
          <p:cNvSpPr>
            <a:spLocks noGrp="1"/>
          </p:cNvSpPr>
          <p:nvPr>
            <p:ph type="title"/>
          </p:nvPr>
        </p:nvSpPr>
        <p:spPr/>
        <p:txBody>
          <a:bodyPr/>
          <a:lstStyle/>
          <a:p>
            <a:r>
              <a:rPr lang="en-US">
                <a:ea typeface="ＭＳ Ｐゴシック"/>
              </a:rPr>
              <a:t>MobileNet UBuffers</a:t>
            </a:r>
            <a:endParaRPr lang="en-US"/>
          </a:p>
        </p:txBody>
      </p:sp>
      <p:sp>
        <p:nvSpPr>
          <p:cNvPr id="6" name="TextBox 5">
            <a:extLst>
              <a:ext uri="{FF2B5EF4-FFF2-40B4-BE49-F238E27FC236}">
                <a16:creationId xmlns:a16="http://schemas.microsoft.com/office/drawing/2014/main" id="{7F9ABF48-04DB-4396-ACD6-027D0A4C272F}"/>
              </a:ext>
            </a:extLst>
          </p:cNvPr>
          <p:cNvSpPr txBox="1"/>
          <p:nvPr/>
        </p:nvSpPr>
        <p:spPr>
          <a:xfrm>
            <a:off x="731500" y="1128180"/>
            <a:ext cx="10037340"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070C0"/>
                </a:solidFill>
                <a:latin typeface="Consolas" panose="020B0609020204030204" pitchFamily="49" charset="0"/>
                <a:ea typeface="Source Sans Pro"/>
                <a:cs typeface="Consolas" panose="020B0609020204030204" pitchFamily="49" charset="0"/>
              </a:rPr>
              <a:t>allocate </a:t>
            </a:r>
            <a:r>
              <a:rPr lang="en-US" dirty="0">
                <a:latin typeface="Consolas" panose="020B0609020204030204" pitchFamily="49" charset="0"/>
                <a:ea typeface="Source Sans Pro"/>
                <a:cs typeface="Consolas" panose="020B0609020204030204" pitchFamily="49" charset="0"/>
              </a:rPr>
              <a:t>output(112, 112, 32)</a:t>
            </a:r>
            <a:endParaRPr lang="en-US" dirty="0">
              <a:latin typeface="Consolas" panose="020B0609020204030204" pitchFamily="49" charset="0"/>
              <a:cs typeface="Consolas" panose="020B0609020204030204" pitchFamily="49" charset="0"/>
            </a:endParaRPr>
          </a:p>
          <a:p>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pw.yo</a:t>
            </a:r>
            <a:r>
              <a:rPr lang="en-US" dirty="0">
                <a:latin typeface="Consolas" panose="020B0609020204030204" pitchFamily="49" charset="0"/>
                <a:ea typeface="Source Sans Pro"/>
                <a:cs typeface="Consolas" panose="020B0609020204030204" pitchFamily="49" charset="0"/>
              </a:rPr>
              <a:t>: 0 -&gt; 7</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pw.xo</a:t>
            </a:r>
            <a:r>
              <a:rPr lang="en-US" dirty="0">
                <a:latin typeface="Consolas" panose="020B0609020204030204" pitchFamily="49" charset="0"/>
                <a:ea typeface="Source Sans Pro"/>
                <a:cs typeface="Consolas" panose="020B0609020204030204" pitchFamily="49" charset="0"/>
              </a:rPr>
              <a:t>: 0 -&gt; 7  </a:t>
            </a:r>
            <a:r>
              <a:rPr lang="en-US" dirty="0">
                <a:solidFill>
                  <a:srgbClr val="00B050"/>
                </a:solidFill>
                <a:latin typeface="Consolas" panose="020B0609020204030204" pitchFamily="49" charset="0"/>
                <a:ea typeface="Source Sans Pro"/>
                <a:cs typeface="Consolas" panose="020B0609020204030204" pitchFamily="49" charset="0"/>
              </a:rPr>
              <a:t>// store level: input, </a:t>
            </a:r>
            <a:r>
              <a:rPr lang="en-US" dirty="0" err="1">
                <a:solidFill>
                  <a:srgbClr val="00B050"/>
                </a:solidFill>
                <a:latin typeface="Consolas" panose="020B0609020204030204" pitchFamily="49" charset="0"/>
                <a:ea typeface="Source Sans Pro"/>
                <a:cs typeface="Consolas" panose="020B0609020204030204" pitchFamily="49" charset="0"/>
              </a:rPr>
              <a:t>dw_conv</a:t>
            </a:r>
            <a:r>
              <a:rPr lang="en-US" dirty="0">
                <a:solidFill>
                  <a:srgbClr val="00B050"/>
                </a:solidFill>
                <a:latin typeface="Consolas" panose="020B0609020204030204" pitchFamily="49" charset="0"/>
                <a:ea typeface="Source Sans Pro"/>
                <a:cs typeface="Consolas" panose="020B0609020204030204" pitchFamily="49" charset="0"/>
              </a:rPr>
              <a:t>, </a:t>
            </a:r>
            <a:r>
              <a:rPr lang="en-US" dirty="0" err="1">
                <a:solidFill>
                  <a:srgbClr val="00B050"/>
                </a:solidFill>
                <a:latin typeface="Consolas" panose="020B0609020204030204" pitchFamily="49" charset="0"/>
                <a:ea typeface="Source Sans Pro"/>
                <a:cs typeface="Consolas" panose="020B0609020204030204" pitchFamily="49" charset="0"/>
              </a:rPr>
              <a:t>pw_conv</a:t>
            </a:r>
            <a:endParaRPr lang="en-US" dirty="0">
              <a:solidFill>
                <a:srgbClr val="00B050"/>
              </a:solidFill>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B050"/>
                </a:solidFill>
                <a:latin typeface="Consolas" panose="020B0609020204030204" pitchFamily="49" charset="0"/>
                <a:ea typeface="Source Sans Pro"/>
                <a:cs typeface="Consolas" panose="020B0609020204030204" pitchFamily="49" charset="0"/>
              </a:rPr>
              <a:t>// compute level: input, </a:t>
            </a:r>
            <a:r>
              <a:rPr lang="en-US" dirty="0" err="1">
                <a:solidFill>
                  <a:srgbClr val="00B050"/>
                </a:solidFill>
                <a:latin typeface="Consolas" panose="020B0609020204030204" pitchFamily="49" charset="0"/>
                <a:ea typeface="Source Sans Pro"/>
                <a:cs typeface="Consolas" panose="020B0609020204030204" pitchFamily="49" charset="0"/>
              </a:rPr>
              <a:t>pw_conv</a:t>
            </a:r>
            <a:endParaRPr lang="en-US" dirty="0">
              <a:solidFill>
                <a:srgbClr val="00B050"/>
              </a:solidFill>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allocate </a:t>
            </a:r>
            <a:r>
              <a:rPr lang="en-US" dirty="0">
                <a:latin typeface="Consolas" panose="020B0609020204030204" pitchFamily="49" charset="0"/>
                <a:ea typeface="Source Sans Pro"/>
                <a:cs typeface="Consolas" panose="020B0609020204030204" pitchFamily="49" charset="0"/>
              </a:rPr>
              <a:t>input(18, 18, 32)</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allocate </a:t>
            </a:r>
            <a:r>
              <a:rPr lang="en-US" dirty="0" err="1">
                <a:latin typeface="Consolas" panose="020B0609020204030204" pitchFamily="49" charset="0"/>
                <a:ea typeface="Source Sans Pro"/>
                <a:cs typeface="Consolas" panose="020B0609020204030204" pitchFamily="49" charset="0"/>
              </a:rPr>
              <a:t>dw_conv</a:t>
            </a:r>
            <a:r>
              <a:rPr lang="en-US" dirty="0">
                <a:latin typeface="Consolas" panose="020B0609020204030204" pitchFamily="49" charset="0"/>
                <a:ea typeface="Source Sans Pro"/>
                <a:cs typeface="Consolas" panose="020B0609020204030204" pitchFamily="49" charset="0"/>
              </a:rPr>
              <a:t>(16, 16, 32)</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allocate </a:t>
            </a:r>
            <a:r>
              <a:rPr lang="en-US" dirty="0" err="1">
                <a:latin typeface="Consolas" panose="020B0609020204030204" pitchFamily="49" charset="0"/>
                <a:ea typeface="Source Sans Pro"/>
                <a:cs typeface="Consolas" panose="020B0609020204030204" pitchFamily="49" charset="0"/>
              </a:rPr>
              <a:t>pw_conv</a:t>
            </a:r>
            <a:r>
              <a:rPr lang="en-US" dirty="0">
                <a:latin typeface="Consolas" panose="020B0609020204030204" pitchFamily="49" charset="0"/>
                <a:ea typeface="Source Sans Pro"/>
                <a:cs typeface="Consolas" panose="020B0609020204030204" pitchFamily="49" charset="0"/>
              </a:rPr>
              <a:t>(16, 16, 32)</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0 -&gt; 32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0 -&gt; 16</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0 -&gt; 16   </a:t>
            </a:r>
            <a:r>
              <a:rPr lang="en-US" dirty="0">
                <a:solidFill>
                  <a:srgbClr val="00B050"/>
                </a:solidFill>
                <a:latin typeface="Consolas" panose="020B0609020204030204" pitchFamily="49" charset="0"/>
                <a:ea typeface="Source Sans Pro"/>
                <a:cs typeface="Consolas" panose="020B0609020204030204" pitchFamily="49" charset="0"/>
              </a:rPr>
              <a:t>// compute level: </a:t>
            </a:r>
            <a:r>
              <a:rPr lang="en-US" dirty="0" err="1">
                <a:solidFill>
                  <a:srgbClr val="00B050"/>
                </a:solidFill>
                <a:latin typeface="Consolas" panose="020B0609020204030204" pitchFamily="49" charset="0"/>
                <a:ea typeface="Source Sans Pro"/>
                <a:cs typeface="Consolas" panose="020B0609020204030204" pitchFamily="49" charset="0"/>
              </a:rPr>
              <a:t>dw_conv</a:t>
            </a:r>
            <a:endParaRPr lang="en-US" dirty="0">
              <a:solidFill>
                <a:srgbClr val="00B050"/>
              </a:solidFill>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unrolled for</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r_dw.y</a:t>
            </a:r>
            <a:r>
              <a:rPr lang="en-US" dirty="0">
                <a:latin typeface="Consolas" panose="020B0609020204030204" pitchFamily="49" charset="0"/>
                <a:ea typeface="Source Sans Pro"/>
                <a:cs typeface="Consolas" panose="020B0609020204030204" pitchFamily="49" charset="0"/>
              </a:rPr>
              <a:t>: 0 -&gt; 3</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unrolled for</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r_dw.x</a:t>
            </a:r>
            <a:r>
              <a:rPr lang="en-US" dirty="0">
                <a:latin typeface="Consolas" panose="020B0609020204030204" pitchFamily="49" charset="0"/>
                <a:ea typeface="Source Sans Pro"/>
                <a:cs typeface="Consolas" panose="020B0609020204030204" pitchFamily="49" charset="0"/>
              </a:rPr>
              <a:t>: 0 -&gt; 3</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dw_conv</a:t>
            </a:r>
            <a:r>
              <a:rPr lang="en-US" dirty="0">
                <a:latin typeface="Consolas" panose="020B0609020204030204" pitchFamily="49" charset="0"/>
                <a:ea typeface="Source Sans Pro"/>
                <a:cs typeface="Consolas" panose="020B0609020204030204" pitchFamily="49" charset="0"/>
              </a:rPr>
              <a:t>(</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input(</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 </a:t>
            </a:r>
            <a:r>
              <a:rPr lang="en-US" dirty="0" err="1">
                <a:latin typeface="Consolas" panose="020B0609020204030204" pitchFamily="49" charset="0"/>
                <a:ea typeface="Source Sans Pro"/>
                <a:cs typeface="Consolas" panose="020B0609020204030204" pitchFamily="49" charset="0"/>
              </a:rPr>
              <a:t>r_dw.x</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 </a:t>
            </a:r>
            <a:r>
              <a:rPr lang="en-US" dirty="0" err="1">
                <a:latin typeface="Consolas" panose="020B0609020204030204" pitchFamily="49" charset="0"/>
                <a:ea typeface="Source Sans Pro"/>
                <a:cs typeface="Consolas" panose="020B0609020204030204" pitchFamily="49" charset="0"/>
              </a:rPr>
              <a:t>r_dw.y</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w1(</a:t>
            </a:r>
            <a:r>
              <a:rPr lang="en-US" dirty="0" err="1">
                <a:latin typeface="Consolas" panose="020B0609020204030204" pitchFamily="49" charset="0"/>
                <a:ea typeface="Source Sans Pro"/>
                <a:cs typeface="Consolas" panose="020B0609020204030204" pitchFamily="49" charset="0"/>
              </a:rPr>
              <a:t>r_dw.x</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r_dw.y</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a:t>
            </a:r>
            <a:endParaRPr lang="en-US" dirty="0">
              <a:latin typeface="Consolas" panose="020B0609020204030204" pitchFamily="49" charset="0"/>
              <a:cs typeface="Consolas" panose="020B0609020204030204" pitchFamily="49" charset="0"/>
            </a:endParaRP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unrolled for</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pw.k</a:t>
            </a:r>
            <a:r>
              <a:rPr lang="en-US" dirty="0">
                <a:latin typeface="Consolas" panose="020B0609020204030204" pitchFamily="49" charset="0"/>
                <a:ea typeface="Source Sans Pro"/>
                <a:cs typeface="Consolas" panose="020B0609020204030204" pitchFamily="49" charset="0"/>
              </a:rPr>
              <a:t>: 0 -&gt; 32</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pw_conv</a:t>
            </a:r>
            <a:r>
              <a:rPr lang="en-US" dirty="0">
                <a:latin typeface="Consolas" panose="020B0609020204030204" pitchFamily="49" charset="0"/>
                <a:ea typeface="Source Sans Pro"/>
                <a:cs typeface="Consolas" panose="020B0609020204030204" pitchFamily="49" charset="0"/>
              </a:rPr>
              <a:t>(</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pw.k</a:t>
            </a:r>
            <a:r>
              <a:rPr lang="en-US" dirty="0">
                <a:latin typeface="Consolas" panose="020B0609020204030204" pitchFamily="49" charset="0"/>
                <a:ea typeface="Source Sans Pro"/>
                <a:cs typeface="Consolas" panose="020B0609020204030204" pitchFamily="49" charset="0"/>
              </a:rPr>
              <a:t>) +=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dw_conv</a:t>
            </a:r>
            <a:r>
              <a:rPr lang="en-US" dirty="0">
                <a:latin typeface="Consolas" panose="020B0609020204030204" pitchFamily="49" charset="0"/>
                <a:ea typeface="Source Sans Pro"/>
                <a:cs typeface="Consolas" panose="020B0609020204030204" pitchFamily="49" charset="0"/>
              </a:rPr>
              <a:t>(</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w2(</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pw.k</a:t>
            </a:r>
            <a:r>
              <a:rPr lang="en-US" dirty="0">
                <a:latin typeface="Consolas" panose="020B0609020204030204" pitchFamily="49" charset="0"/>
                <a:ea typeface="Source Sans Pro"/>
                <a:cs typeface="Consolas" panose="020B0609020204030204" pitchFamily="49" charset="0"/>
              </a:rPr>
              <a:t>)</a:t>
            </a:r>
            <a:endParaRPr lang="en-US" dirty="0">
              <a:latin typeface="Consolas" panose="020B0609020204030204" pitchFamily="49" charset="0"/>
              <a:cs typeface="Consolas" panose="020B0609020204030204" pitchFamily="49" charset="0"/>
            </a:endParaRPr>
          </a:p>
          <a:p>
            <a:endParaRPr lang="en-US" dirty="0">
              <a:solidFill>
                <a:srgbClr val="00B050"/>
              </a:solidFill>
              <a:latin typeface="Consolas" panose="020B0609020204030204" pitchFamily="49" charset="0"/>
              <a:cs typeface="Consolas" panose="020B0609020204030204" pitchFamily="49" charset="0"/>
            </a:endParaRPr>
          </a:p>
        </p:txBody>
      </p:sp>
      <p:graphicFrame>
        <p:nvGraphicFramePr>
          <p:cNvPr id="9" name="Table 9">
            <a:extLst>
              <a:ext uri="{FF2B5EF4-FFF2-40B4-BE49-F238E27FC236}">
                <a16:creationId xmlns:a16="http://schemas.microsoft.com/office/drawing/2014/main" id="{DD85F05F-A889-4C5B-AD03-013297F7ECF7}"/>
              </a:ext>
            </a:extLst>
          </p:cNvPr>
          <p:cNvGraphicFramePr>
            <a:graphicFrameLocks noGrp="1"/>
          </p:cNvGraphicFramePr>
          <p:nvPr>
            <p:extLst>
              <p:ext uri="{D42A27DB-BD31-4B8C-83A1-F6EECF244321}">
                <p14:modId xmlns:p14="http://schemas.microsoft.com/office/powerpoint/2010/main" val="4213568441"/>
              </p:ext>
            </p:extLst>
          </p:nvPr>
        </p:nvGraphicFramePr>
        <p:xfrm>
          <a:off x="5082770" y="8867"/>
          <a:ext cx="7040874" cy="1645920"/>
        </p:xfrm>
        <a:graphic>
          <a:graphicData uri="http://schemas.openxmlformats.org/drawingml/2006/table">
            <a:tbl>
              <a:tblPr firstRow="1" bandRow="1">
                <a:tableStyleId>{17292A2E-F333-43FB-9621-5CBBE7FDCDCB}</a:tableStyleId>
              </a:tblPr>
              <a:tblGrid>
                <a:gridCol w="1173479">
                  <a:extLst>
                    <a:ext uri="{9D8B030D-6E8A-4147-A177-3AD203B41FA5}">
                      <a16:colId xmlns:a16="http://schemas.microsoft.com/office/drawing/2014/main" val="3926727364"/>
                    </a:ext>
                  </a:extLst>
                </a:gridCol>
                <a:gridCol w="1173479">
                  <a:extLst>
                    <a:ext uri="{9D8B030D-6E8A-4147-A177-3AD203B41FA5}">
                      <a16:colId xmlns:a16="http://schemas.microsoft.com/office/drawing/2014/main" val="904800972"/>
                    </a:ext>
                  </a:extLst>
                </a:gridCol>
                <a:gridCol w="1173479">
                  <a:extLst>
                    <a:ext uri="{9D8B030D-6E8A-4147-A177-3AD203B41FA5}">
                      <a16:colId xmlns:a16="http://schemas.microsoft.com/office/drawing/2014/main" val="1489932337"/>
                    </a:ext>
                  </a:extLst>
                </a:gridCol>
                <a:gridCol w="1173479">
                  <a:extLst>
                    <a:ext uri="{9D8B030D-6E8A-4147-A177-3AD203B41FA5}">
                      <a16:colId xmlns:a16="http://schemas.microsoft.com/office/drawing/2014/main" val="2303953634"/>
                    </a:ext>
                  </a:extLst>
                </a:gridCol>
                <a:gridCol w="1173479">
                  <a:extLst>
                    <a:ext uri="{9D8B030D-6E8A-4147-A177-3AD203B41FA5}">
                      <a16:colId xmlns:a16="http://schemas.microsoft.com/office/drawing/2014/main" val="1115634175"/>
                    </a:ext>
                  </a:extLst>
                </a:gridCol>
                <a:gridCol w="1173479">
                  <a:extLst>
                    <a:ext uri="{9D8B030D-6E8A-4147-A177-3AD203B41FA5}">
                      <a16:colId xmlns:a16="http://schemas.microsoft.com/office/drawing/2014/main" val="2654807767"/>
                    </a:ext>
                  </a:extLst>
                </a:gridCol>
              </a:tblGrid>
              <a:tr h="640080">
                <a:tc>
                  <a:txBody>
                    <a:bodyPr/>
                    <a:lstStyle/>
                    <a:p>
                      <a:endParaRPr lang="en-US" sz="1600"/>
                    </a:p>
                  </a:txBody>
                  <a:tcPr/>
                </a:tc>
                <a:tc>
                  <a:txBody>
                    <a:bodyPr/>
                    <a:lstStyle/>
                    <a:p>
                      <a:pPr algn="ctr"/>
                      <a:r>
                        <a:rPr lang="en-US" sz="1600" dirty="0"/>
                        <a:t>Logical</a:t>
                      </a:r>
                    </a:p>
                  </a:txBody>
                  <a:tcPr/>
                </a:tc>
                <a:tc>
                  <a:txBody>
                    <a:bodyPr/>
                    <a:lstStyle/>
                    <a:p>
                      <a:pPr algn="ctr"/>
                      <a:r>
                        <a:rPr lang="en-US" sz="1600"/>
                        <a:t>Output stencil</a:t>
                      </a:r>
                    </a:p>
                  </a:txBody>
                  <a:tcPr/>
                </a:tc>
                <a:tc>
                  <a:txBody>
                    <a:bodyPr/>
                    <a:lstStyle/>
                    <a:p>
                      <a:pPr algn="ctr"/>
                      <a:r>
                        <a:rPr lang="en-US" sz="1600"/>
                        <a:t>Output block</a:t>
                      </a:r>
                    </a:p>
                  </a:txBody>
                  <a:tcPr/>
                </a:tc>
                <a:tc>
                  <a:txBody>
                    <a:bodyPr/>
                    <a:lstStyle/>
                    <a:p>
                      <a:pPr algn="ctr"/>
                      <a:r>
                        <a:rPr lang="en-US" sz="1600"/>
                        <a:t>Input chunk</a:t>
                      </a:r>
                    </a:p>
                  </a:txBody>
                  <a:tcPr/>
                </a:tc>
                <a:tc>
                  <a:txBody>
                    <a:bodyPr/>
                    <a:lstStyle/>
                    <a:p>
                      <a:pPr algn="ctr"/>
                      <a:r>
                        <a:rPr lang="en-US" sz="1600"/>
                        <a:t>Input block</a:t>
                      </a:r>
                    </a:p>
                  </a:txBody>
                  <a:tcPr/>
                </a:tc>
                <a:extLst>
                  <a:ext uri="{0D108BD9-81ED-4DB2-BD59-A6C34878D82A}">
                    <a16:rowId xmlns:a16="http://schemas.microsoft.com/office/drawing/2014/main" val="1754673976"/>
                  </a:ext>
                </a:extLst>
              </a:tr>
              <a:tr h="0">
                <a:tc>
                  <a:txBody>
                    <a:bodyPr/>
                    <a:lstStyle/>
                    <a:p>
                      <a:r>
                        <a:rPr lang="en-US" sz="1600"/>
                        <a:t>input</a:t>
                      </a:r>
                    </a:p>
                  </a:txBody>
                  <a:tcPr/>
                </a:tc>
                <a:tc>
                  <a:txBody>
                    <a:bodyPr/>
                    <a:lstStyle/>
                    <a:p>
                      <a:pPr algn="ctr"/>
                      <a:r>
                        <a:rPr lang="en-US" sz="1600"/>
                        <a:t>18 x 18 x 32</a:t>
                      </a:r>
                    </a:p>
                  </a:txBody>
                  <a:tcPr/>
                </a:tc>
                <a:tc>
                  <a:txBody>
                    <a:bodyPr/>
                    <a:lstStyle/>
                    <a:p>
                      <a:pPr algn="ctr"/>
                      <a:r>
                        <a:rPr lang="en-US" sz="1600"/>
                        <a:t>3 x 3 x 1</a:t>
                      </a:r>
                    </a:p>
                  </a:txBody>
                  <a:tcPr/>
                </a:tc>
                <a:tc>
                  <a:txBody>
                    <a:bodyPr/>
                    <a:lstStyle/>
                    <a:p>
                      <a:pPr algn="ctr"/>
                      <a:r>
                        <a:rPr lang="en-US" sz="1600"/>
                        <a:t>3 x 3 x 1</a:t>
                      </a:r>
                    </a:p>
                  </a:txBody>
                  <a:tcPr/>
                </a:tc>
                <a:tc>
                  <a:txBody>
                    <a:bodyPr/>
                    <a:lstStyle/>
                    <a:p>
                      <a:pPr algn="ctr"/>
                      <a:r>
                        <a:rPr lang="en-US" sz="1600"/>
                        <a:t>1 x 1 x 1</a:t>
                      </a:r>
                    </a:p>
                  </a:txBody>
                  <a:tcPr/>
                </a:tc>
                <a:tc>
                  <a:txBody>
                    <a:bodyPr/>
                    <a:lstStyle/>
                    <a:p>
                      <a:pPr algn="ctr"/>
                      <a:r>
                        <a:rPr lang="en-US" sz="1600"/>
                        <a:t>1 x 1 x 1</a:t>
                      </a:r>
                    </a:p>
                  </a:txBody>
                  <a:tcPr/>
                </a:tc>
                <a:extLst>
                  <a:ext uri="{0D108BD9-81ED-4DB2-BD59-A6C34878D82A}">
                    <a16:rowId xmlns:a16="http://schemas.microsoft.com/office/drawing/2014/main" val="1146110354"/>
                  </a:ext>
                </a:extLst>
              </a:tr>
              <a:tr h="0">
                <a:tc>
                  <a:txBody>
                    <a:bodyPr/>
                    <a:lstStyle/>
                    <a:p>
                      <a:r>
                        <a:rPr lang="en-US" sz="1600"/>
                        <a:t>dw_conv</a:t>
                      </a:r>
                    </a:p>
                  </a:txBody>
                  <a:tcPr/>
                </a:tc>
                <a:tc>
                  <a:txBody>
                    <a:bodyPr/>
                    <a:lstStyle/>
                    <a:p>
                      <a:pPr algn="ctr"/>
                      <a:r>
                        <a:rPr lang="en-US" sz="1600"/>
                        <a:t>16 x 16 x 32</a:t>
                      </a:r>
                    </a:p>
                  </a:txBody>
                  <a:tcPr/>
                </a:tc>
                <a:tc>
                  <a:txBody>
                    <a:bodyPr/>
                    <a:lstStyle/>
                    <a:p>
                      <a:pPr algn="ctr"/>
                      <a:r>
                        <a:rPr lang="en-US" sz="1600"/>
                        <a:t>16 x 16 x 32</a:t>
                      </a:r>
                    </a:p>
                  </a:txBody>
                  <a:tcPr/>
                </a:tc>
                <a:tc>
                  <a:txBody>
                    <a:bodyPr/>
                    <a:lstStyle/>
                    <a:p>
                      <a:pPr algn="ctr"/>
                      <a:r>
                        <a:rPr lang="en-US" sz="1600"/>
                        <a:t>1 x 1 x 1</a:t>
                      </a:r>
                    </a:p>
                  </a:txBody>
                  <a:tcPr/>
                </a:tc>
                <a:tc>
                  <a:txBody>
                    <a:bodyPr/>
                    <a:lstStyle/>
                    <a:p>
                      <a:pPr algn="ctr"/>
                      <a:r>
                        <a:rPr lang="en-US" sz="1600"/>
                        <a:t>16 x 16 x 32</a:t>
                      </a:r>
                    </a:p>
                  </a:txBody>
                  <a:tcPr/>
                </a:tc>
                <a:tc>
                  <a:txBody>
                    <a:bodyPr/>
                    <a:lstStyle/>
                    <a:p>
                      <a:pPr algn="ctr"/>
                      <a:r>
                        <a:rPr lang="en-US" sz="1600"/>
                        <a:t>1 x 1 x 1</a:t>
                      </a:r>
                    </a:p>
                  </a:txBody>
                  <a:tcPr/>
                </a:tc>
                <a:extLst>
                  <a:ext uri="{0D108BD9-81ED-4DB2-BD59-A6C34878D82A}">
                    <a16:rowId xmlns:a16="http://schemas.microsoft.com/office/drawing/2014/main" val="874442062"/>
                  </a:ext>
                </a:extLst>
              </a:tr>
              <a:tr h="0">
                <a:tc>
                  <a:txBody>
                    <a:bodyPr/>
                    <a:lstStyle/>
                    <a:p>
                      <a:r>
                        <a:rPr lang="en-US" sz="1600"/>
                        <a:t>pw_conv</a:t>
                      </a:r>
                    </a:p>
                  </a:txBody>
                  <a:tcPr/>
                </a:tc>
                <a:tc>
                  <a:txBody>
                    <a:bodyPr/>
                    <a:lstStyle/>
                    <a:p>
                      <a:pPr algn="ctr"/>
                      <a:r>
                        <a:rPr lang="en-US" sz="1600"/>
                        <a:t>16 x 16 x 32</a:t>
                      </a:r>
                    </a:p>
                  </a:txBody>
                  <a:tcPr/>
                </a:tc>
                <a:tc>
                  <a:txBody>
                    <a:bodyPr/>
                    <a:lstStyle/>
                    <a:p>
                      <a:pPr algn="ctr"/>
                      <a:r>
                        <a:rPr lang="en-US" sz="1600"/>
                        <a:t>16 x 16 x 32</a:t>
                      </a:r>
                    </a:p>
                  </a:txBody>
                  <a:tcPr/>
                </a:tc>
                <a:tc>
                  <a:txBody>
                    <a:bodyPr/>
                    <a:lstStyle/>
                    <a:p>
                      <a:pPr algn="ctr"/>
                      <a:r>
                        <a:rPr lang="en-US" sz="1600"/>
                        <a:t>1 x 1 x 32</a:t>
                      </a:r>
                    </a:p>
                  </a:txBody>
                  <a:tcPr/>
                </a:tc>
                <a:tc>
                  <a:txBody>
                    <a:bodyPr/>
                    <a:lstStyle/>
                    <a:p>
                      <a:pPr algn="ctr"/>
                      <a:r>
                        <a:rPr lang="en-US" sz="1600"/>
                        <a:t>16 x 16 x 32</a:t>
                      </a:r>
                    </a:p>
                  </a:txBody>
                  <a:tcPr/>
                </a:tc>
                <a:tc>
                  <a:txBody>
                    <a:bodyPr/>
                    <a:lstStyle/>
                    <a:p>
                      <a:pPr algn="ctr"/>
                      <a:r>
                        <a:rPr lang="en-US" sz="1600" dirty="0"/>
                        <a:t>1 x 1 x 1</a:t>
                      </a:r>
                    </a:p>
                  </a:txBody>
                  <a:tcPr/>
                </a:tc>
                <a:extLst>
                  <a:ext uri="{0D108BD9-81ED-4DB2-BD59-A6C34878D82A}">
                    <a16:rowId xmlns:a16="http://schemas.microsoft.com/office/drawing/2014/main" val="3278479637"/>
                  </a:ext>
                </a:extLst>
              </a:tr>
            </a:tbl>
          </a:graphicData>
        </a:graphic>
      </p:graphicFrame>
      <p:sp>
        <p:nvSpPr>
          <p:cNvPr id="7" name="TextBox 6">
            <a:extLst>
              <a:ext uri="{FF2B5EF4-FFF2-40B4-BE49-F238E27FC236}">
                <a16:creationId xmlns:a16="http://schemas.microsoft.com/office/drawing/2014/main" id="{EDB5EF49-F464-AC45-8743-FCCFBC3BFE63}"/>
              </a:ext>
            </a:extLst>
          </p:cNvPr>
          <p:cNvSpPr txBox="1"/>
          <p:nvPr/>
        </p:nvSpPr>
        <p:spPr>
          <a:xfrm>
            <a:off x="8440617" y="2481590"/>
            <a:ext cx="3352200" cy="523220"/>
          </a:xfrm>
          <a:prstGeom prst="rect">
            <a:avLst/>
          </a:prstGeom>
          <a:noFill/>
        </p:spPr>
        <p:txBody>
          <a:bodyPr wrap="none" rtlCol="0">
            <a:spAutoFit/>
          </a:bodyPr>
          <a:lstStyle/>
          <a:p>
            <a:r>
              <a:rPr lang="en-US" sz="2800" dirty="0">
                <a:solidFill>
                  <a:srgbClr val="FF0000"/>
                </a:solidFill>
              </a:rPr>
              <a:t>Three Unified Buffers</a:t>
            </a:r>
          </a:p>
        </p:txBody>
      </p:sp>
      <p:cxnSp>
        <p:nvCxnSpPr>
          <p:cNvPr id="5" name="Straight Arrow Connector 4">
            <a:extLst>
              <a:ext uri="{FF2B5EF4-FFF2-40B4-BE49-F238E27FC236}">
                <a16:creationId xmlns:a16="http://schemas.microsoft.com/office/drawing/2014/main" id="{99DFF0C1-36D9-C941-9809-3FE8077B8151}"/>
              </a:ext>
            </a:extLst>
          </p:cNvPr>
          <p:cNvCxnSpPr>
            <a:cxnSpLocks/>
          </p:cNvCxnSpPr>
          <p:nvPr/>
        </p:nvCxnSpPr>
        <p:spPr>
          <a:xfrm flipH="1">
            <a:off x="5082770" y="2812473"/>
            <a:ext cx="335784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283522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7E8A9-D7DE-4F96-BB4B-143B4FAEA408}"/>
              </a:ext>
            </a:extLst>
          </p:cNvPr>
          <p:cNvSpPr>
            <a:spLocks noGrp="1"/>
          </p:cNvSpPr>
          <p:nvPr>
            <p:ph type="title"/>
          </p:nvPr>
        </p:nvSpPr>
        <p:spPr/>
        <p:txBody>
          <a:bodyPr/>
          <a:lstStyle/>
          <a:p>
            <a:r>
              <a:rPr lang="en-US">
                <a:ea typeface="ＭＳ Ｐゴシック"/>
              </a:rPr>
              <a:t>MobileNet UBuffers</a:t>
            </a:r>
            <a:endParaRPr lang="en-US"/>
          </a:p>
        </p:txBody>
      </p:sp>
      <p:sp>
        <p:nvSpPr>
          <p:cNvPr id="6" name="TextBox 5">
            <a:extLst>
              <a:ext uri="{FF2B5EF4-FFF2-40B4-BE49-F238E27FC236}">
                <a16:creationId xmlns:a16="http://schemas.microsoft.com/office/drawing/2014/main" id="{7F9ABF48-04DB-4396-ACD6-027D0A4C272F}"/>
              </a:ext>
            </a:extLst>
          </p:cNvPr>
          <p:cNvSpPr txBox="1"/>
          <p:nvPr/>
        </p:nvSpPr>
        <p:spPr>
          <a:xfrm>
            <a:off x="731500" y="1128180"/>
            <a:ext cx="10037340"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070C0"/>
                </a:solidFill>
                <a:latin typeface="Consolas" panose="020B0609020204030204" pitchFamily="49" charset="0"/>
                <a:ea typeface="Source Sans Pro"/>
                <a:cs typeface="Consolas" panose="020B0609020204030204" pitchFamily="49" charset="0"/>
              </a:rPr>
              <a:t>allocate </a:t>
            </a:r>
            <a:r>
              <a:rPr lang="en-US" dirty="0">
                <a:latin typeface="Consolas" panose="020B0609020204030204" pitchFamily="49" charset="0"/>
                <a:ea typeface="Source Sans Pro"/>
                <a:cs typeface="Consolas" panose="020B0609020204030204" pitchFamily="49" charset="0"/>
              </a:rPr>
              <a:t>output(112, 112, 32)</a:t>
            </a:r>
            <a:endParaRPr lang="en-US" dirty="0">
              <a:latin typeface="Consolas" panose="020B0609020204030204" pitchFamily="49" charset="0"/>
              <a:cs typeface="Consolas" panose="020B0609020204030204" pitchFamily="49" charset="0"/>
            </a:endParaRPr>
          </a:p>
          <a:p>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pw.yo</a:t>
            </a:r>
            <a:r>
              <a:rPr lang="en-US" dirty="0">
                <a:latin typeface="Consolas" panose="020B0609020204030204" pitchFamily="49" charset="0"/>
                <a:ea typeface="Source Sans Pro"/>
                <a:cs typeface="Consolas" panose="020B0609020204030204" pitchFamily="49" charset="0"/>
              </a:rPr>
              <a:t>: 0 -&gt; 7</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pw.xo</a:t>
            </a:r>
            <a:r>
              <a:rPr lang="en-US" dirty="0">
                <a:latin typeface="Consolas" panose="020B0609020204030204" pitchFamily="49" charset="0"/>
                <a:ea typeface="Source Sans Pro"/>
                <a:cs typeface="Consolas" panose="020B0609020204030204" pitchFamily="49" charset="0"/>
              </a:rPr>
              <a:t>: 0 -&gt; 7  </a:t>
            </a:r>
            <a:r>
              <a:rPr lang="en-US" dirty="0">
                <a:solidFill>
                  <a:srgbClr val="00B050"/>
                </a:solidFill>
                <a:latin typeface="Consolas" panose="020B0609020204030204" pitchFamily="49" charset="0"/>
                <a:ea typeface="Source Sans Pro"/>
                <a:cs typeface="Consolas" panose="020B0609020204030204" pitchFamily="49" charset="0"/>
              </a:rPr>
              <a:t>// store level: input, </a:t>
            </a:r>
            <a:r>
              <a:rPr lang="en-US" dirty="0" err="1">
                <a:solidFill>
                  <a:srgbClr val="00B050"/>
                </a:solidFill>
                <a:latin typeface="Consolas" panose="020B0609020204030204" pitchFamily="49" charset="0"/>
                <a:ea typeface="Source Sans Pro"/>
                <a:cs typeface="Consolas" panose="020B0609020204030204" pitchFamily="49" charset="0"/>
              </a:rPr>
              <a:t>dw_conv</a:t>
            </a:r>
            <a:r>
              <a:rPr lang="en-US" dirty="0">
                <a:solidFill>
                  <a:srgbClr val="00B050"/>
                </a:solidFill>
                <a:latin typeface="Consolas" panose="020B0609020204030204" pitchFamily="49" charset="0"/>
                <a:ea typeface="Source Sans Pro"/>
                <a:cs typeface="Consolas" panose="020B0609020204030204" pitchFamily="49" charset="0"/>
              </a:rPr>
              <a:t>, </a:t>
            </a:r>
            <a:r>
              <a:rPr lang="en-US" dirty="0" err="1">
                <a:solidFill>
                  <a:srgbClr val="00B050"/>
                </a:solidFill>
                <a:latin typeface="Consolas" panose="020B0609020204030204" pitchFamily="49" charset="0"/>
                <a:ea typeface="Source Sans Pro"/>
                <a:cs typeface="Consolas" panose="020B0609020204030204" pitchFamily="49" charset="0"/>
              </a:rPr>
              <a:t>pw_conv</a:t>
            </a:r>
            <a:endParaRPr lang="en-US" dirty="0">
              <a:solidFill>
                <a:srgbClr val="00B050"/>
              </a:solidFill>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B050"/>
                </a:solidFill>
                <a:latin typeface="Consolas" panose="020B0609020204030204" pitchFamily="49" charset="0"/>
                <a:ea typeface="Source Sans Pro"/>
                <a:cs typeface="Consolas" panose="020B0609020204030204" pitchFamily="49" charset="0"/>
              </a:rPr>
              <a:t>// compute level: input, </a:t>
            </a:r>
            <a:r>
              <a:rPr lang="en-US" dirty="0" err="1">
                <a:solidFill>
                  <a:srgbClr val="00B050"/>
                </a:solidFill>
                <a:latin typeface="Consolas" panose="020B0609020204030204" pitchFamily="49" charset="0"/>
                <a:ea typeface="Source Sans Pro"/>
                <a:cs typeface="Consolas" panose="020B0609020204030204" pitchFamily="49" charset="0"/>
              </a:rPr>
              <a:t>pw_conv</a:t>
            </a:r>
            <a:endParaRPr lang="en-US" dirty="0">
              <a:solidFill>
                <a:srgbClr val="00B050"/>
              </a:solidFill>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allocate </a:t>
            </a:r>
            <a:r>
              <a:rPr lang="en-US" dirty="0">
                <a:latin typeface="Consolas" panose="020B0609020204030204" pitchFamily="49" charset="0"/>
                <a:ea typeface="Source Sans Pro"/>
                <a:cs typeface="Consolas" panose="020B0609020204030204" pitchFamily="49" charset="0"/>
              </a:rPr>
              <a:t>input(18, 18, 32)</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allocate </a:t>
            </a:r>
            <a:r>
              <a:rPr lang="en-US" dirty="0" err="1">
                <a:latin typeface="Consolas" panose="020B0609020204030204" pitchFamily="49" charset="0"/>
                <a:ea typeface="Source Sans Pro"/>
                <a:cs typeface="Consolas" panose="020B0609020204030204" pitchFamily="49" charset="0"/>
              </a:rPr>
              <a:t>dw_conv</a:t>
            </a:r>
            <a:r>
              <a:rPr lang="en-US" dirty="0">
                <a:latin typeface="Consolas" panose="020B0609020204030204" pitchFamily="49" charset="0"/>
                <a:ea typeface="Source Sans Pro"/>
                <a:cs typeface="Consolas" panose="020B0609020204030204" pitchFamily="49" charset="0"/>
              </a:rPr>
              <a:t>(16, 16, 32)</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allocate </a:t>
            </a:r>
            <a:r>
              <a:rPr lang="en-US" dirty="0" err="1">
                <a:latin typeface="Consolas" panose="020B0609020204030204" pitchFamily="49" charset="0"/>
                <a:ea typeface="Source Sans Pro"/>
                <a:cs typeface="Consolas" panose="020B0609020204030204" pitchFamily="49" charset="0"/>
              </a:rPr>
              <a:t>pw_conv</a:t>
            </a:r>
            <a:r>
              <a:rPr lang="en-US" dirty="0">
                <a:latin typeface="Consolas" panose="020B0609020204030204" pitchFamily="49" charset="0"/>
                <a:ea typeface="Source Sans Pro"/>
                <a:cs typeface="Consolas" panose="020B0609020204030204" pitchFamily="49" charset="0"/>
              </a:rPr>
              <a:t>(16, 16, 32)</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0 -&gt; 32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0 -&gt; 16</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for </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0 -&gt; 16   </a:t>
            </a:r>
            <a:r>
              <a:rPr lang="en-US" dirty="0">
                <a:solidFill>
                  <a:srgbClr val="00B050"/>
                </a:solidFill>
                <a:latin typeface="Consolas" panose="020B0609020204030204" pitchFamily="49" charset="0"/>
                <a:ea typeface="Source Sans Pro"/>
                <a:cs typeface="Consolas" panose="020B0609020204030204" pitchFamily="49" charset="0"/>
              </a:rPr>
              <a:t>// compute level: </a:t>
            </a:r>
            <a:r>
              <a:rPr lang="en-US" dirty="0" err="1">
                <a:solidFill>
                  <a:srgbClr val="00B050"/>
                </a:solidFill>
                <a:latin typeface="Consolas" panose="020B0609020204030204" pitchFamily="49" charset="0"/>
                <a:ea typeface="Source Sans Pro"/>
                <a:cs typeface="Consolas" panose="020B0609020204030204" pitchFamily="49" charset="0"/>
              </a:rPr>
              <a:t>dw_conv</a:t>
            </a:r>
            <a:endParaRPr lang="en-US" dirty="0">
              <a:solidFill>
                <a:srgbClr val="00B050"/>
              </a:solidFill>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unrolled for</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r_dw.y</a:t>
            </a:r>
            <a:r>
              <a:rPr lang="en-US" dirty="0">
                <a:latin typeface="Consolas" panose="020B0609020204030204" pitchFamily="49" charset="0"/>
                <a:ea typeface="Source Sans Pro"/>
                <a:cs typeface="Consolas" panose="020B0609020204030204" pitchFamily="49" charset="0"/>
              </a:rPr>
              <a:t>: 0 -&gt; 3</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unrolled for</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r_dw.x</a:t>
            </a:r>
            <a:r>
              <a:rPr lang="en-US" dirty="0">
                <a:latin typeface="Consolas" panose="020B0609020204030204" pitchFamily="49" charset="0"/>
                <a:ea typeface="Source Sans Pro"/>
                <a:cs typeface="Consolas" panose="020B0609020204030204" pitchFamily="49" charset="0"/>
              </a:rPr>
              <a:t>: 0 -&gt; 3</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dw_conv</a:t>
            </a:r>
            <a:r>
              <a:rPr lang="en-US" dirty="0">
                <a:latin typeface="Consolas" panose="020B0609020204030204" pitchFamily="49" charset="0"/>
                <a:ea typeface="Source Sans Pro"/>
                <a:cs typeface="Consolas" panose="020B0609020204030204" pitchFamily="49" charset="0"/>
              </a:rPr>
              <a:t>(</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input(</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 </a:t>
            </a:r>
            <a:r>
              <a:rPr lang="en-US" dirty="0" err="1">
                <a:latin typeface="Consolas" panose="020B0609020204030204" pitchFamily="49" charset="0"/>
                <a:ea typeface="Source Sans Pro"/>
                <a:cs typeface="Consolas" panose="020B0609020204030204" pitchFamily="49" charset="0"/>
              </a:rPr>
              <a:t>r_dw.x</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 </a:t>
            </a:r>
            <a:r>
              <a:rPr lang="en-US" dirty="0" err="1">
                <a:latin typeface="Consolas" panose="020B0609020204030204" pitchFamily="49" charset="0"/>
                <a:ea typeface="Source Sans Pro"/>
                <a:cs typeface="Consolas" panose="020B0609020204030204" pitchFamily="49" charset="0"/>
              </a:rPr>
              <a:t>r_dw.y</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w1(</a:t>
            </a:r>
            <a:r>
              <a:rPr lang="en-US" dirty="0" err="1">
                <a:latin typeface="Consolas" panose="020B0609020204030204" pitchFamily="49" charset="0"/>
                <a:ea typeface="Source Sans Pro"/>
                <a:cs typeface="Consolas" panose="020B0609020204030204" pitchFamily="49" charset="0"/>
              </a:rPr>
              <a:t>r_dw.x</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r_dw.y</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a:t>
            </a:r>
            <a:endParaRPr lang="en-US" dirty="0">
              <a:latin typeface="Consolas" panose="020B0609020204030204" pitchFamily="49" charset="0"/>
              <a:cs typeface="Consolas" panose="020B0609020204030204" pitchFamily="49" charset="0"/>
            </a:endParaRP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a:solidFill>
                  <a:srgbClr val="0070C0"/>
                </a:solidFill>
                <a:latin typeface="Consolas" panose="020B0609020204030204" pitchFamily="49" charset="0"/>
                <a:ea typeface="Source Sans Pro"/>
                <a:cs typeface="Consolas" panose="020B0609020204030204" pitchFamily="49" charset="0"/>
              </a:rPr>
              <a:t>unrolled for</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pw.k</a:t>
            </a:r>
            <a:r>
              <a:rPr lang="en-US" dirty="0">
                <a:latin typeface="Consolas" panose="020B0609020204030204" pitchFamily="49" charset="0"/>
                <a:ea typeface="Source Sans Pro"/>
                <a:cs typeface="Consolas" panose="020B0609020204030204" pitchFamily="49" charset="0"/>
              </a:rPr>
              <a:t>: 0 -&gt; 32</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pw_conv</a:t>
            </a:r>
            <a:r>
              <a:rPr lang="en-US" dirty="0">
                <a:latin typeface="Consolas" panose="020B0609020204030204" pitchFamily="49" charset="0"/>
                <a:ea typeface="Source Sans Pro"/>
                <a:cs typeface="Consolas" panose="020B0609020204030204" pitchFamily="49" charset="0"/>
              </a:rPr>
              <a:t>(</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pw.k</a:t>
            </a:r>
            <a:r>
              <a:rPr lang="en-US" dirty="0">
                <a:latin typeface="Consolas" panose="020B0609020204030204" pitchFamily="49" charset="0"/>
                <a:ea typeface="Source Sans Pro"/>
                <a:cs typeface="Consolas" panose="020B0609020204030204" pitchFamily="49" charset="0"/>
              </a:rPr>
              <a:t>) +=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dw_conv</a:t>
            </a:r>
            <a:r>
              <a:rPr lang="en-US" dirty="0">
                <a:latin typeface="Consolas" panose="020B0609020204030204" pitchFamily="49" charset="0"/>
                <a:ea typeface="Source Sans Pro"/>
                <a:cs typeface="Consolas" panose="020B0609020204030204" pitchFamily="49" charset="0"/>
              </a:rPr>
              <a:t>(</a:t>
            </a:r>
            <a:r>
              <a:rPr lang="en-US" dirty="0" err="1">
                <a:latin typeface="Consolas" panose="020B0609020204030204" pitchFamily="49" charset="0"/>
                <a:ea typeface="Source Sans Pro"/>
                <a:cs typeface="Consolas" panose="020B0609020204030204" pitchFamily="49" charset="0"/>
              </a:rPr>
              <a:t>pw.xi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pw.yi</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ea typeface="Source Sans Pro"/>
                <a:cs typeface="Consolas" panose="020B0609020204030204" pitchFamily="49" charset="0"/>
              </a:rPr>
              <a:t>                w2(</a:t>
            </a:r>
            <a:r>
              <a:rPr lang="en-US" dirty="0" err="1">
                <a:latin typeface="Consolas" panose="020B0609020204030204" pitchFamily="49" charset="0"/>
                <a:ea typeface="Source Sans Pro"/>
                <a:cs typeface="Consolas" panose="020B0609020204030204" pitchFamily="49" charset="0"/>
              </a:rPr>
              <a:t>r_pw.c</a:t>
            </a:r>
            <a:r>
              <a:rPr lang="en-US" dirty="0">
                <a:latin typeface="Consolas" panose="020B0609020204030204" pitchFamily="49" charset="0"/>
                <a:ea typeface="Source Sans Pro"/>
                <a:cs typeface="Consolas" panose="020B0609020204030204" pitchFamily="49" charset="0"/>
              </a:rPr>
              <a:t>, </a:t>
            </a:r>
            <a:r>
              <a:rPr lang="en-US" dirty="0" err="1">
                <a:latin typeface="Consolas" panose="020B0609020204030204" pitchFamily="49" charset="0"/>
                <a:ea typeface="Source Sans Pro"/>
                <a:cs typeface="Consolas" panose="020B0609020204030204" pitchFamily="49" charset="0"/>
              </a:rPr>
              <a:t>pw.k</a:t>
            </a:r>
            <a:r>
              <a:rPr lang="en-US" dirty="0">
                <a:latin typeface="Consolas" panose="020B0609020204030204" pitchFamily="49" charset="0"/>
                <a:ea typeface="Source Sans Pro"/>
                <a:cs typeface="Consolas" panose="020B0609020204030204" pitchFamily="49" charset="0"/>
              </a:rPr>
              <a:t>)</a:t>
            </a:r>
            <a:endParaRPr lang="en-US" dirty="0">
              <a:latin typeface="Consolas" panose="020B0609020204030204" pitchFamily="49" charset="0"/>
              <a:cs typeface="Consolas" panose="020B0609020204030204" pitchFamily="49" charset="0"/>
            </a:endParaRPr>
          </a:p>
          <a:p>
            <a:endParaRPr lang="en-US" dirty="0">
              <a:solidFill>
                <a:srgbClr val="00B050"/>
              </a:solidFill>
              <a:latin typeface="Consolas" panose="020B0609020204030204" pitchFamily="49" charset="0"/>
              <a:cs typeface="Consolas" panose="020B0609020204030204" pitchFamily="49" charset="0"/>
            </a:endParaRPr>
          </a:p>
        </p:txBody>
      </p:sp>
      <p:graphicFrame>
        <p:nvGraphicFramePr>
          <p:cNvPr id="9" name="Table 9">
            <a:extLst>
              <a:ext uri="{FF2B5EF4-FFF2-40B4-BE49-F238E27FC236}">
                <a16:creationId xmlns:a16="http://schemas.microsoft.com/office/drawing/2014/main" id="{DD85F05F-A889-4C5B-AD03-013297F7ECF7}"/>
              </a:ext>
            </a:extLst>
          </p:cNvPr>
          <p:cNvGraphicFramePr>
            <a:graphicFrameLocks noGrp="1"/>
          </p:cNvGraphicFramePr>
          <p:nvPr>
            <p:extLst>
              <p:ext uri="{D42A27DB-BD31-4B8C-83A1-F6EECF244321}">
                <p14:modId xmlns:p14="http://schemas.microsoft.com/office/powerpoint/2010/main" val="2028375040"/>
              </p:ext>
            </p:extLst>
          </p:nvPr>
        </p:nvGraphicFramePr>
        <p:xfrm>
          <a:off x="5082770" y="8867"/>
          <a:ext cx="7040874" cy="1645920"/>
        </p:xfrm>
        <a:graphic>
          <a:graphicData uri="http://schemas.openxmlformats.org/drawingml/2006/table">
            <a:tbl>
              <a:tblPr firstRow="1" bandRow="1">
                <a:tableStyleId>{17292A2E-F333-43FB-9621-5CBBE7FDCDCB}</a:tableStyleId>
              </a:tblPr>
              <a:tblGrid>
                <a:gridCol w="1173479">
                  <a:extLst>
                    <a:ext uri="{9D8B030D-6E8A-4147-A177-3AD203B41FA5}">
                      <a16:colId xmlns:a16="http://schemas.microsoft.com/office/drawing/2014/main" val="3926727364"/>
                    </a:ext>
                  </a:extLst>
                </a:gridCol>
                <a:gridCol w="1173479">
                  <a:extLst>
                    <a:ext uri="{9D8B030D-6E8A-4147-A177-3AD203B41FA5}">
                      <a16:colId xmlns:a16="http://schemas.microsoft.com/office/drawing/2014/main" val="904800972"/>
                    </a:ext>
                  </a:extLst>
                </a:gridCol>
                <a:gridCol w="1173479">
                  <a:extLst>
                    <a:ext uri="{9D8B030D-6E8A-4147-A177-3AD203B41FA5}">
                      <a16:colId xmlns:a16="http://schemas.microsoft.com/office/drawing/2014/main" val="1489932337"/>
                    </a:ext>
                  </a:extLst>
                </a:gridCol>
                <a:gridCol w="1173479">
                  <a:extLst>
                    <a:ext uri="{9D8B030D-6E8A-4147-A177-3AD203B41FA5}">
                      <a16:colId xmlns:a16="http://schemas.microsoft.com/office/drawing/2014/main" val="2303953634"/>
                    </a:ext>
                  </a:extLst>
                </a:gridCol>
                <a:gridCol w="1173479">
                  <a:extLst>
                    <a:ext uri="{9D8B030D-6E8A-4147-A177-3AD203B41FA5}">
                      <a16:colId xmlns:a16="http://schemas.microsoft.com/office/drawing/2014/main" val="1115634175"/>
                    </a:ext>
                  </a:extLst>
                </a:gridCol>
                <a:gridCol w="1173479">
                  <a:extLst>
                    <a:ext uri="{9D8B030D-6E8A-4147-A177-3AD203B41FA5}">
                      <a16:colId xmlns:a16="http://schemas.microsoft.com/office/drawing/2014/main" val="2654807767"/>
                    </a:ext>
                  </a:extLst>
                </a:gridCol>
              </a:tblGrid>
              <a:tr h="640080">
                <a:tc>
                  <a:txBody>
                    <a:bodyPr/>
                    <a:lstStyle/>
                    <a:p>
                      <a:endParaRPr lang="en-US" sz="1600"/>
                    </a:p>
                  </a:txBody>
                  <a:tcPr/>
                </a:tc>
                <a:tc>
                  <a:txBody>
                    <a:bodyPr/>
                    <a:lstStyle/>
                    <a:p>
                      <a:pPr algn="ctr"/>
                      <a:r>
                        <a:rPr lang="en-US" sz="1600" dirty="0"/>
                        <a:t>Logical</a:t>
                      </a:r>
                    </a:p>
                  </a:txBody>
                  <a:tcPr/>
                </a:tc>
                <a:tc>
                  <a:txBody>
                    <a:bodyPr/>
                    <a:lstStyle/>
                    <a:p>
                      <a:pPr algn="ctr"/>
                      <a:r>
                        <a:rPr lang="en-US" sz="1600"/>
                        <a:t>Output stencil</a:t>
                      </a:r>
                    </a:p>
                  </a:txBody>
                  <a:tcPr/>
                </a:tc>
                <a:tc>
                  <a:txBody>
                    <a:bodyPr/>
                    <a:lstStyle/>
                    <a:p>
                      <a:pPr algn="ctr"/>
                      <a:r>
                        <a:rPr lang="en-US" sz="1600"/>
                        <a:t>Output block</a:t>
                      </a:r>
                    </a:p>
                  </a:txBody>
                  <a:tcPr/>
                </a:tc>
                <a:tc>
                  <a:txBody>
                    <a:bodyPr/>
                    <a:lstStyle/>
                    <a:p>
                      <a:pPr algn="ctr"/>
                      <a:r>
                        <a:rPr lang="en-US" sz="1600"/>
                        <a:t>Input chunk</a:t>
                      </a:r>
                    </a:p>
                  </a:txBody>
                  <a:tcPr/>
                </a:tc>
                <a:tc>
                  <a:txBody>
                    <a:bodyPr/>
                    <a:lstStyle/>
                    <a:p>
                      <a:pPr algn="ctr"/>
                      <a:r>
                        <a:rPr lang="en-US" sz="1600"/>
                        <a:t>Input block</a:t>
                      </a:r>
                    </a:p>
                  </a:txBody>
                  <a:tcPr/>
                </a:tc>
                <a:extLst>
                  <a:ext uri="{0D108BD9-81ED-4DB2-BD59-A6C34878D82A}">
                    <a16:rowId xmlns:a16="http://schemas.microsoft.com/office/drawing/2014/main" val="1754673976"/>
                  </a:ext>
                </a:extLst>
              </a:tr>
              <a:tr h="0">
                <a:tc>
                  <a:txBody>
                    <a:bodyPr/>
                    <a:lstStyle/>
                    <a:p>
                      <a:r>
                        <a:rPr lang="en-US" sz="1600"/>
                        <a:t>input</a:t>
                      </a:r>
                    </a:p>
                  </a:txBody>
                  <a:tcPr/>
                </a:tc>
                <a:tc>
                  <a:txBody>
                    <a:bodyPr/>
                    <a:lstStyle/>
                    <a:p>
                      <a:pPr algn="ctr"/>
                      <a:r>
                        <a:rPr lang="en-US" sz="1600"/>
                        <a:t>18 x 18 x 32</a:t>
                      </a:r>
                    </a:p>
                  </a:txBody>
                  <a:tcPr/>
                </a:tc>
                <a:tc>
                  <a:txBody>
                    <a:bodyPr/>
                    <a:lstStyle/>
                    <a:p>
                      <a:pPr algn="ctr"/>
                      <a:r>
                        <a:rPr lang="en-US" sz="1600"/>
                        <a:t>3 x 3 x 1</a:t>
                      </a:r>
                    </a:p>
                  </a:txBody>
                  <a:tcPr/>
                </a:tc>
                <a:tc>
                  <a:txBody>
                    <a:bodyPr/>
                    <a:lstStyle/>
                    <a:p>
                      <a:pPr algn="ctr"/>
                      <a:r>
                        <a:rPr lang="en-US" sz="1600"/>
                        <a:t>3 x 3 x 1</a:t>
                      </a:r>
                    </a:p>
                  </a:txBody>
                  <a:tcPr/>
                </a:tc>
                <a:tc>
                  <a:txBody>
                    <a:bodyPr/>
                    <a:lstStyle/>
                    <a:p>
                      <a:pPr algn="ctr"/>
                      <a:r>
                        <a:rPr lang="en-US" sz="1600"/>
                        <a:t>1 x 1 x 1</a:t>
                      </a:r>
                    </a:p>
                  </a:txBody>
                  <a:tcPr/>
                </a:tc>
                <a:tc>
                  <a:txBody>
                    <a:bodyPr/>
                    <a:lstStyle/>
                    <a:p>
                      <a:pPr algn="ctr"/>
                      <a:r>
                        <a:rPr lang="en-US" sz="1600"/>
                        <a:t>1 x 1 x 1</a:t>
                      </a:r>
                    </a:p>
                  </a:txBody>
                  <a:tcPr/>
                </a:tc>
                <a:extLst>
                  <a:ext uri="{0D108BD9-81ED-4DB2-BD59-A6C34878D82A}">
                    <a16:rowId xmlns:a16="http://schemas.microsoft.com/office/drawing/2014/main" val="1146110354"/>
                  </a:ext>
                </a:extLst>
              </a:tr>
              <a:tr h="0">
                <a:tc>
                  <a:txBody>
                    <a:bodyPr/>
                    <a:lstStyle/>
                    <a:p>
                      <a:r>
                        <a:rPr lang="en-US" sz="1600"/>
                        <a:t>dw_conv</a:t>
                      </a:r>
                    </a:p>
                  </a:txBody>
                  <a:tcPr/>
                </a:tc>
                <a:tc>
                  <a:txBody>
                    <a:bodyPr/>
                    <a:lstStyle/>
                    <a:p>
                      <a:pPr algn="ctr"/>
                      <a:r>
                        <a:rPr lang="en-US" sz="1600"/>
                        <a:t>16 x 16 x 32</a:t>
                      </a:r>
                    </a:p>
                  </a:txBody>
                  <a:tcPr/>
                </a:tc>
                <a:tc>
                  <a:txBody>
                    <a:bodyPr/>
                    <a:lstStyle/>
                    <a:p>
                      <a:pPr algn="ctr"/>
                      <a:r>
                        <a:rPr lang="en-US" sz="1600"/>
                        <a:t>16 x 16 x 32</a:t>
                      </a:r>
                    </a:p>
                  </a:txBody>
                  <a:tcPr/>
                </a:tc>
                <a:tc>
                  <a:txBody>
                    <a:bodyPr/>
                    <a:lstStyle/>
                    <a:p>
                      <a:pPr algn="ctr"/>
                      <a:r>
                        <a:rPr lang="en-US" sz="1600"/>
                        <a:t>1 x 1 x 1</a:t>
                      </a:r>
                    </a:p>
                  </a:txBody>
                  <a:tcPr/>
                </a:tc>
                <a:tc>
                  <a:txBody>
                    <a:bodyPr/>
                    <a:lstStyle/>
                    <a:p>
                      <a:pPr algn="ctr"/>
                      <a:r>
                        <a:rPr lang="en-US" sz="1600"/>
                        <a:t>16 x 16 x 32</a:t>
                      </a:r>
                    </a:p>
                  </a:txBody>
                  <a:tcPr/>
                </a:tc>
                <a:tc>
                  <a:txBody>
                    <a:bodyPr/>
                    <a:lstStyle/>
                    <a:p>
                      <a:pPr algn="ctr"/>
                      <a:r>
                        <a:rPr lang="en-US" sz="1600"/>
                        <a:t>1 x 1 x 1</a:t>
                      </a:r>
                    </a:p>
                  </a:txBody>
                  <a:tcPr/>
                </a:tc>
                <a:extLst>
                  <a:ext uri="{0D108BD9-81ED-4DB2-BD59-A6C34878D82A}">
                    <a16:rowId xmlns:a16="http://schemas.microsoft.com/office/drawing/2014/main" val="874442062"/>
                  </a:ext>
                </a:extLst>
              </a:tr>
              <a:tr h="0">
                <a:tc>
                  <a:txBody>
                    <a:bodyPr/>
                    <a:lstStyle/>
                    <a:p>
                      <a:r>
                        <a:rPr lang="en-US" sz="1600"/>
                        <a:t>pw_conv</a:t>
                      </a:r>
                    </a:p>
                  </a:txBody>
                  <a:tcPr/>
                </a:tc>
                <a:tc>
                  <a:txBody>
                    <a:bodyPr/>
                    <a:lstStyle/>
                    <a:p>
                      <a:pPr algn="ctr"/>
                      <a:r>
                        <a:rPr lang="en-US" sz="1600"/>
                        <a:t>16 x 16 x 32</a:t>
                      </a:r>
                    </a:p>
                  </a:txBody>
                  <a:tcPr/>
                </a:tc>
                <a:tc>
                  <a:txBody>
                    <a:bodyPr/>
                    <a:lstStyle/>
                    <a:p>
                      <a:pPr algn="ctr"/>
                      <a:r>
                        <a:rPr lang="en-US" sz="1600"/>
                        <a:t>16 x 16 x 32</a:t>
                      </a:r>
                    </a:p>
                  </a:txBody>
                  <a:tcPr/>
                </a:tc>
                <a:tc>
                  <a:txBody>
                    <a:bodyPr/>
                    <a:lstStyle/>
                    <a:p>
                      <a:pPr algn="ctr"/>
                      <a:r>
                        <a:rPr lang="en-US" sz="1600"/>
                        <a:t>1 x 1 x 32</a:t>
                      </a:r>
                    </a:p>
                  </a:txBody>
                  <a:tcPr/>
                </a:tc>
                <a:tc>
                  <a:txBody>
                    <a:bodyPr/>
                    <a:lstStyle/>
                    <a:p>
                      <a:pPr algn="ctr"/>
                      <a:r>
                        <a:rPr lang="en-US" sz="1600"/>
                        <a:t>16 x 16 x 32</a:t>
                      </a:r>
                    </a:p>
                  </a:txBody>
                  <a:tcPr/>
                </a:tc>
                <a:tc>
                  <a:txBody>
                    <a:bodyPr/>
                    <a:lstStyle/>
                    <a:p>
                      <a:pPr algn="ctr"/>
                      <a:r>
                        <a:rPr lang="en-US" sz="1600" dirty="0"/>
                        <a:t>1 x 1 x 1</a:t>
                      </a:r>
                    </a:p>
                  </a:txBody>
                  <a:tcPr/>
                </a:tc>
                <a:extLst>
                  <a:ext uri="{0D108BD9-81ED-4DB2-BD59-A6C34878D82A}">
                    <a16:rowId xmlns:a16="http://schemas.microsoft.com/office/drawing/2014/main" val="3278479637"/>
                  </a:ext>
                </a:extLst>
              </a:tr>
            </a:tbl>
          </a:graphicData>
        </a:graphic>
      </p:graphicFrame>
      <p:cxnSp>
        <p:nvCxnSpPr>
          <p:cNvPr id="5" name="Straight Arrow Connector 4">
            <a:extLst>
              <a:ext uri="{FF2B5EF4-FFF2-40B4-BE49-F238E27FC236}">
                <a16:creationId xmlns:a16="http://schemas.microsoft.com/office/drawing/2014/main" id="{322C533F-7500-4EBA-A331-6C8DD6192F98}"/>
              </a:ext>
            </a:extLst>
          </p:cNvPr>
          <p:cNvCxnSpPr>
            <a:cxnSpLocks/>
          </p:cNvCxnSpPr>
          <p:nvPr/>
        </p:nvCxnSpPr>
        <p:spPr>
          <a:xfrm flipH="1">
            <a:off x="4391891" y="847437"/>
            <a:ext cx="1916546" cy="14276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64BD8B90-3F8E-43C4-BF30-FBB5298E422F}"/>
              </a:ext>
            </a:extLst>
          </p:cNvPr>
          <p:cNvCxnSpPr>
            <a:cxnSpLocks/>
          </p:cNvCxnSpPr>
          <p:nvPr/>
        </p:nvCxnSpPr>
        <p:spPr>
          <a:xfrm flipH="1">
            <a:off x="4391362" y="847436"/>
            <a:ext cx="3256346" cy="385714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94C5F0FC-A229-4D2E-A103-279C62C9D572}"/>
              </a:ext>
            </a:extLst>
          </p:cNvPr>
          <p:cNvCxnSpPr>
            <a:cxnSpLocks/>
          </p:cNvCxnSpPr>
          <p:nvPr/>
        </p:nvCxnSpPr>
        <p:spPr>
          <a:xfrm flipH="1">
            <a:off x="5390325" y="847436"/>
            <a:ext cx="3319565" cy="302208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86CCF9E7-2B33-4FB7-BBE7-8B22C96E328E}"/>
              </a:ext>
            </a:extLst>
          </p:cNvPr>
          <p:cNvCxnSpPr>
            <a:cxnSpLocks/>
          </p:cNvCxnSpPr>
          <p:nvPr/>
        </p:nvCxnSpPr>
        <p:spPr>
          <a:xfrm flipH="1">
            <a:off x="4114254" y="858981"/>
            <a:ext cx="5807909" cy="231333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Rectangle 11">
            <a:extLst>
              <a:ext uri="{FF2B5EF4-FFF2-40B4-BE49-F238E27FC236}">
                <a16:creationId xmlns:a16="http://schemas.microsoft.com/office/drawing/2014/main" id="{2C61AD1B-7DB1-40D1-817B-4762CFF4452B}"/>
              </a:ext>
            </a:extLst>
          </p:cNvPr>
          <p:cNvSpPr/>
          <p:nvPr/>
        </p:nvSpPr>
        <p:spPr>
          <a:xfrm>
            <a:off x="1268614" y="3103782"/>
            <a:ext cx="2845639" cy="775854"/>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B1D41EAD-1865-4008-A920-DFDF4094E046}"/>
              </a:ext>
            </a:extLst>
          </p:cNvPr>
          <p:cNvSpPr/>
          <p:nvPr/>
        </p:nvSpPr>
        <p:spPr>
          <a:xfrm>
            <a:off x="1265767" y="2275087"/>
            <a:ext cx="3333942" cy="256680"/>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B4A7FBDE-41A4-4912-9395-F97C0518F900}"/>
              </a:ext>
            </a:extLst>
          </p:cNvPr>
          <p:cNvSpPr/>
          <p:nvPr/>
        </p:nvSpPr>
        <p:spPr>
          <a:xfrm>
            <a:off x="2814566" y="4704577"/>
            <a:ext cx="6024635" cy="349943"/>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38E1B3D2-3303-4403-A995-F23A3875546B}"/>
              </a:ext>
            </a:extLst>
          </p:cNvPr>
          <p:cNvSpPr/>
          <p:nvPr/>
        </p:nvSpPr>
        <p:spPr>
          <a:xfrm>
            <a:off x="2038018" y="3908078"/>
            <a:ext cx="3768421" cy="556490"/>
          </a:xfrm>
          <a:prstGeom prst="rect">
            <a:avLst/>
          </a:prstGeom>
          <a:noFill/>
          <a:ln w="28575">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121BD4A5-4593-4706-A0B2-D44CE06A8FD3}"/>
              </a:ext>
            </a:extLst>
          </p:cNvPr>
          <p:cNvCxnSpPr>
            <a:cxnSpLocks/>
          </p:cNvCxnSpPr>
          <p:nvPr/>
        </p:nvCxnSpPr>
        <p:spPr>
          <a:xfrm flipH="1">
            <a:off x="5638483" y="858981"/>
            <a:ext cx="5507498" cy="302208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825248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236892-F062-ED48-98AA-87AAC04D87CE}"/>
              </a:ext>
            </a:extLst>
          </p:cNvPr>
          <p:cNvSpPr>
            <a:spLocks noGrp="1"/>
          </p:cNvSpPr>
          <p:nvPr>
            <p:ph type="title"/>
          </p:nvPr>
        </p:nvSpPr>
        <p:spPr/>
        <p:txBody>
          <a:bodyPr/>
          <a:lstStyle/>
          <a:p>
            <a:r>
              <a:rPr lang="en-US" sz="2650">
                <a:ea typeface="ＭＳ Ｐゴシック"/>
              </a:rPr>
              <a:t>Methodology and Experiment result </a:t>
            </a:r>
          </a:p>
        </p:txBody>
      </p:sp>
      <p:sp>
        <p:nvSpPr>
          <p:cNvPr id="7" name="Text Placeholder 6">
            <a:extLst>
              <a:ext uri="{FF2B5EF4-FFF2-40B4-BE49-F238E27FC236}">
                <a16:creationId xmlns:a16="http://schemas.microsoft.com/office/drawing/2014/main" id="{74EDDAA4-2A68-A14D-886B-8ED195F94540}"/>
              </a:ext>
            </a:extLst>
          </p:cNvPr>
          <p:cNvSpPr>
            <a:spLocks noGrp="1"/>
          </p:cNvSpPr>
          <p:nvPr>
            <p:ph type="body" sz="half" idx="2"/>
          </p:nvPr>
        </p:nvSpPr>
        <p:spPr/>
        <p:txBody>
          <a:bodyPr/>
          <a:lstStyle/>
          <a:p>
            <a:endParaRPr lang="en-US"/>
          </a:p>
        </p:txBody>
      </p:sp>
      <p:sp>
        <p:nvSpPr>
          <p:cNvPr id="8" name="Picture Placeholder 7">
            <a:extLst>
              <a:ext uri="{FF2B5EF4-FFF2-40B4-BE49-F238E27FC236}">
                <a16:creationId xmlns:a16="http://schemas.microsoft.com/office/drawing/2014/main" id="{9E1FF902-2A74-AE4F-AE72-8EEDEDD4C5F1}"/>
              </a:ext>
            </a:extLst>
          </p:cNvPr>
          <p:cNvSpPr>
            <a:spLocks noGrp="1"/>
          </p:cNvSpPr>
          <p:nvPr>
            <p:ph type="pic" sz="quarter" idx="13"/>
          </p:nvPr>
        </p:nvSpPr>
        <p:spPr/>
      </p:sp>
    </p:spTree>
    <p:extLst>
      <p:ext uri="{BB962C8B-B14F-4D97-AF65-F5344CB8AC3E}">
        <p14:creationId xmlns:p14="http://schemas.microsoft.com/office/powerpoint/2010/main" val="35293557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29E9314-4B6F-C743-9477-834410655328}"/>
              </a:ext>
            </a:extLst>
          </p:cNvPr>
          <p:cNvSpPr>
            <a:spLocks noGrp="1"/>
          </p:cNvSpPr>
          <p:nvPr>
            <p:ph type="title"/>
          </p:nvPr>
        </p:nvSpPr>
        <p:spPr/>
        <p:txBody>
          <a:bodyPr/>
          <a:lstStyle/>
          <a:p>
            <a:r>
              <a:rPr lang="en-US"/>
              <a:t>Two Reconfigurable Hardware Implementation</a:t>
            </a:r>
          </a:p>
        </p:txBody>
      </p:sp>
      <p:sp>
        <p:nvSpPr>
          <p:cNvPr id="9" name="Content Placeholder 8">
            <a:extLst>
              <a:ext uri="{FF2B5EF4-FFF2-40B4-BE49-F238E27FC236}">
                <a16:creationId xmlns:a16="http://schemas.microsoft.com/office/drawing/2014/main" id="{272A91B1-72B2-0C43-88AF-0ADBDC2B5E4F}"/>
              </a:ext>
            </a:extLst>
          </p:cNvPr>
          <p:cNvSpPr>
            <a:spLocks noGrp="1"/>
          </p:cNvSpPr>
          <p:nvPr>
            <p:ph sz="quarter" idx="10"/>
          </p:nvPr>
        </p:nvSpPr>
        <p:spPr>
          <a:xfrm>
            <a:off x="1265770" y="1211580"/>
            <a:ext cx="5161156" cy="5012056"/>
          </a:xfrm>
        </p:spPr>
        <p:txBody>
          <a:bodyPr vert="horz" lIns="0" tIns="45720" rIns="0" bIns="45720" rtlCol="0" anchor="t">
            <a:normAutofit lnSpcReduction="10000"/>
          </a:bodyPr>
          <a:lstStyle/>
          <a:p>
            <a:pPr marL="456565" indent="-456565"/>
            <a:r>
              <a:rPr lang="en-US" b="1">
                <a:ea typeface="ＭＳ Ｐゴシック"/>
              </a:rPr>
              <a:t>SoC with custom unified buffer</a:t>
            </a:r>
          </a:p>
          <a:p>
            <a:pPr marL="456565" indent="-456565">
              <a:buFont typeface="Arial" panose="020B0604020202020204" pitchFamily="34" charset="0"/>
              <a:buChar char="•"/>
            </a:pPr>
            <a:r>
              <a:rPr lang="en-US" sz="2000" b="1">
                <a:ea typeface="ＭＳ Ｐゴシック"/>
              </a:rPr>
              <a:t>Platform: SoC with CGRA + Arm M3 </a:t>
            </a:r>
            <a:endParaRPr lang="en-US" sz="2000" b="1"/>
          </a:p>
          <a:p>
            <a:pPr marL="456565" indent="-456565">
              <a:buFont typeface="Arial" panose="020B0604020202020204" pitchFamily="34" charset="0"/>
              <a:buChar char="•"/>
            </a:pPr>
            <a:r>
              <a:rPr lang="en-US" sz="2000">
                <a:ea typeface="ＭＳ Ｐゴシック"/>
              </a:rPr>
              <a:t>SoC memory hierarchy:</a:t>
            </a:r>
          </a:p>
          <a:p>
            <a:pPr marL="759460" lvl="2" indent="-300355">
              <a:buFont typeface="Arial" panose="020B0604020202020204" pitchFamily="34" charset="0"/>
              <a:buChar char="•"/>
            </a:pPr>
            <a:r>
              <a:rPr lang="en-US" sz="2000">
                <a:ea typeface="ＭＳ Ｐゴシック"/>
              </a:rPr>
              <a:t>128 memory tiles: 512 x 16 bit SRAM</a:t>
            </a:r>
            <a:endParaRPr lang="en-US" sz="2000">
              <a:ea typeface="ＭＳ Ｐゴシック"/>
              <a:cs typeface="Arial"/>
            </a:endParaRPr>
          </a:p>
          <a:p>
            <a:pPr marL="759460" lvl="2" indent="-300355">
              <a:buFont typeface="Arial" panose="020B0604020202020204" pitchFamily="34" charset="0"/>
              <a:buChar char="•"/>
            </a:pPr>
            <a:r>
              <a:rPr lang="en-US" sz="2000">
                <a:ea typeface="ＭＳ Ｐゴシック"/>
              </a:rPr>
              <a:t>Global buffer: 32 128-KB SRAM banks</a:t>
            </a:r>
            <a:endParaRPr lang="en-US" sz="2000">
              <a:ea typeface="ＭＳ Ｐゴシック"/>
              <a:cs typeface="Arial"/>
            </a:endParaRPr>
          </a:p>
          <a:p>
            <a:pPr marL="456565" indent="-456565">
              <a:buFont typeface="Arial" panose="020B0604020202020204" pitchFamily="34" charset="0"/>
              <a:buChar char="•"/>
            </a:pPr>
            <a:r>
              <a:rPr lang="en-US" sz="2000">
                <a:ea typeface="ＭＳ Ｐゴシック"/>
              </a:rPr>
              <a:t>Memory tile has hardware unified buffer implementation</a:t>
            </a:r>
          </a:p>
          <a:p>
            <a:pPr marL="456565" indent="-456565">
              <a:buFont typeface="Arial" panose="020B0604020202020204" pitchFamily="34" charset="0"/>
              <a:buChar char="•"/>
            </a:pPr>
            <a:r>
              <a:rPr lang="en-US" sz="2000">
                <a:ea typeface="ＭＳ Ｐゴシック"/>
              </a:rPr>
              <a:t>Frequency: 400 MHz</a:t>
            </a:r>
            <a:endParaRPr lang="en-US"/>
          </a:p>
          <a:p>
            <a:pPr marL="456565" indent="-456565">
              <a:buFont typeface="Arial" panose="020B0604020202020204" pitchFamily="34" charset="0"/>
              <a:buChar char="•"/>
            </a:pPr>
            <a:r>
              <a:rPr lang="en-US" sz="2000">
                <a:ea typeface="ＭＳ Ｐゴシック"/>
              </a:rPr>
              <a:t>Technology: TSMC 16nm</a:t>
            </a:r>
          </a:p>
          <a:p>
            <a:pPr marL="456565" indent="-456565"/>
            <a:endParaRPr lang="en-US" sz="2000">
              <a:ea typeface="ＭＳ Ｐゴシック"/>
              <a:cs typeface="Arial"/>
            </a:endParaRPr>
          </a:p>
          <a:p>
            <a:pPr marL="456565" indent="-456565"/>
            <a:r>
              <a:rPr lang="en-US" sz="2000" b="1">
                <a:ea typeface="ＭＳ Ｐゴシック"/>
                <a:cs typeface="Arial"/>
              </a:rPr>
              <a:t>FPGA</a:t>
            </a:r>
            <a:endParaRPr lang="en-US" b="1"/>
          </a:p>
          <a:p>
            <a:pPr marL="285750" indent="-285750">
              <a:buFont typeface="Arial,Sans-Serif"/>
              <a:buChar char="•"/>
            </a:pPr>
            <a:r>
              <a:rPr lang="en-US" sz="2000">
                <a:ea typeface="ＭＳ Ｐゴシック"/>
                <a:cs typeface="Arial"/>
              </a:rPr>
              <a:t>Platform: Xilinx ZCU 102</a:t>
            </a:r>
          </a:p>
          <a:p>
            <a:pPr marL="285750" indent="-285750">
              <a:buFont typeface="Arial,Sans-Serif"/>
              <a:buChar char="•"/>
            </a:pPr>
            <a:r>
              <a:rPr lang="en-US" sz="2000">
                <a:ea typeface="ＭＳ Ｐゴシック"/>
                <a:cs typeface="Arial"/>
              </a:rPr>
              <a:t>Toolchain: </a:t>
            </a:r>
            <a:r>
              <a:rPr lang="en-US" sz="2000" err="1">
                <a:ea typeface="ＭＳ Ｐゴシック"/>
                <a:cs typeface="Arial"/>
              </a:rPr>
              <a:t>Vivado</a:t>
            </a:r>
            <a:r>
              <a:rPr lang="en-US" sz="2000">
                <a:ea typeface="ＭＳ Ｐゴシック"/>
                <a:cs typeface="Arial"/>
              </a:rPr>
              <a:t> 2017.2</a:t>
            </a:r>
          </a:p>
          <a:p>
            <a:pPr marL="285750" indent="-285750">
              <a:buFont typeface="Arial,Sans-Serif"/>
              <a:buChar char="•"/>
            </a:pPr>
            <a:r>
              <a:rPr lang="en-US" sz="2000">
                <a:cs typeface="Arial"/>
              </a:rPr>
              <a:t>Create unified buffer using HLS and generate RTL for FPGA</a:t>
            </a:r>
            <a:endParaRPr lang="en-US"/>
          </a:p>
        </p:txBody>
      </p:sp>
      <p:sp>
        <p:nvSpPr>
          <p:cNvPr id="2" name="TextBox 1">
            <a:extLst>
              <a:ext uri="{FF2B5EF4-FFF2-40B4-BE49-F238E27FC236}">
                <a16:creationId xmlns:a16="http://schemas.microsoft.com/office/drawing/2014/main" id="{9D15E701-7367-A74C-BBE5-665D8F2A0D55}"/>
              </a:ext>
            </a:extLst>
          </p:cNvPr>
          <p:cNvSpPr txBox="1"/>
          <p:nvPr/>
        </p:nvSpPr>
        <p:spPr>
          <a:xfrm>
            <a:off x="8186057" y="4302274"/>
            <a:ext cx="1968137" cy="369332"/>
          </a:xfrm>
          <a:prstGeom prst="rect">
            <a:avLst/>
          </a:prstGeom>
          <a:noFill/>
        </p:spPr>
        <p:txBody>
          <a:bodyPr wrap="square" rtlCol="0">
            <a:spAutoFit/>
          </a:bodyPr>
          <a:lstStyle/>
          <a:p>
            <a:r>
              <a:rPr lang="en-US"/>
              <a:t>CGRA architecture</a:t>
            </a:r>
          </a:p>
        </p:txBody>
      </p:sp>
      <p:pic>
        <p:nvPicPr>
          <p:cNvPr id="4" name="Picture 3">
            <a:extLst>
              <a:ext uri="{FF2B5EF4-FFF2-40B4-BE49-F238E27FC236}">
                <a16:creationId xmlns:a16="http://schemas.microsoft.com/office/drawing/2014/main" id="{5642361C-6EFC-D346-A5F4-F01F606F8076}"/>
              </a:ext>
            </a:extLst>
          </p:cNvPr>
          <p:cNvPicPr>
            <a:picLocks noChangeAspect="1"/>
          </p:cNvPicPr>
          <p:nvPr/>
        </p:nvPicPr>
        <p:blipFill>
          <a:blip r:embed="rId2"/>
          <a:stretch>
            <a:fillRect/>
          </a:stretch>
        </p:blipFill>
        <p:spPr>
          <a:xfrm>
            <a:off x="6625396" y="1445622"/>
            <a:ext cx="5390800" cy="2725783"/>
          </a:xfrm>
          <a:prstGeom prst="rect">
            <a:avLst/>
          </a:prstGeom>
        </p:spPr>
      </p:pic>
    </p:spTree>
    <p:extLst>
      <p:ext uri="{BB962C8B-B14F-4D97-AF65-F5344CB8AC3E}">
        <p14:creationId xmlns:p14="http://schemas.microsoft.com/office/powerpoint/2010/main" val="843263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29E9314-4B6F-C743-9477-834410655328}"/>
              </a:ext>
            </a:extLst>
          </p:cNvPr>
          <p:cNvSpPr>
            <a:spLocks noGrp="1"/>
          </p:cNvSpPr>
          <p:nvPr>
            <p:ph type="title"/>
          </p:nvPr>
        </p:nvSpPr>
        <p:spPr/>
        <p:txBody>
          <a:bodyPr/>
          <a:lstStyle/>
          <a:p>
            <a:r>
              <a:rPr lang="en-US"/>
              <a:t>Application and Buffer Classification</a:t>
            </a:r>
          </a:p>
        </p:txBody>
      </p:sp>
      <p:sp>
        <p:nvSpPr>
          <p:cNvPr id="9" name="Content Placeholder 8">
            <a:extLst>
              <a:ext uri="{FF2B5EF4-FFF2-40B4-BE49-F238E27FC236}">
                <a16:creationId xmlns:a16="http://schemas.microsoft.com/office/drawing/2014/main" id="{272A91B1-72B2-0C43-88AF-0ADBDC2B5E4F}"/>
              </a:ext>
            </a:extLst>
          </p:cNvPr>
          <p:cNvSpPr>
            <a:spLocks noGrp="1"/>
          </p:cNvSpPr>
          <p:nvPr>
            <p:ph sz="quarter" idx="10"/>
          </p:nvPr>
        </p:nvSpPr>
        <p:spPr/>
        <p:txBody>
          <a:bodyPr>
            <a:normAutofit/>
          </a:bodyPr>
          <a:lstStyle/>
          <a:p>
            <a:endParaRPr lang="en-US"/>
          </a:p>
          <a:p>
            <a:pPr>
              <a:buFont typeface="Arial" panose="020B0604020202020204" pitchFamily="34" charset="0"/>
              <a:buChar char="•"/>
            </a:pPr>
            <a:endParaRPr lang="en-US"/>
          </a:p>
        </p:txBody>
      </p:sp>
      <p:pic>
        <p:nvPicPr>
          <p:cNvPr id="3" name="Picture 2">
            <a:extLst>
              <a:ext uri="{FF2B5EF4-FFF2-40B4-BE49-F238E27FC236}">
                <a16:creationId xmlns:a16="http://schemas.microsoft.com/office/drawing/2014/main" id="{5C7BB832-4176-344D-A82E-C75880B8C271}"/>
              </a:ext>
            </a:extLst>
          </p:cNvPr>
          <p:cNvPicPr>
            <a:picLocks noChangeAspect="1"/>
          </p:cNvPicPr>
          <p:nvPr/>
        </p:nvPicPr>
        <p:blipFill>
          <a:blip r:embed="rId3"/>
          <a:stretch>
            <a:fillRect/>
          </a:stretch>
        </p:blipFill>
        <p:spPr>
          <a:xfrm>
            <a:off x="3771900" y="1141156"/>
            <a:ext cx="4648200" cy="1739900"/>
          </a:xfrm>
          <a:prstGeom prst="rect">
            <a:avLst/>
          </a:prstGeom>
        </p:spPr>
      </p:pic>
      <p:pic>
        <p:nvPicPr>
          <p:cNvPr id="6" name="Picture 5">
            <a:extLst>
              <a:ext uri="{FF2B5EF4-FFF2-40B4-BE49-F238E27FC236}">
                <a16:creationId xmlns:a16="http://schemas.microsoft.com/office/drawing/2014/main" id="{47F6C985-E515-9E49-A9E5-5A31116B2449}"/>
              </a:ext>
            </a:extLst>
          </p:cNvPr>
          <p:cNvPicPr>
            <a:picLocks noChangeAspect="1"/>
          </p:cNvPicPr>
          <p:nvPr/>
        </p:nvPicPr>
        <p:blipFill>
          <a:blip r:embed="rId4"/>
          <a:stretch>
            <a:fillRect/>
          </a:stretch>
        </p:blipFill>
        <p:spPr>
          <a:xfrm>
            <a:off x="1831609" y="3169735"/>
            <a:ext cx="9144000" cy="3053901"/>
          </a:xfrm>
          <a:prstGeom prst="rect">
            <a:avLst/>
          </a:prstGeom>
        </p:spPr>
      </p:pic>
    </p:spTree>
    <p:extLst>
      <p:ext uri="{BB962C8B-B14F-4D97-AF65-F5344CB8AC3E}">
        <p14:creationId xmlns:p14="http://schemas.microsoft.com/office/powerpoint/2010/main" val="20542014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29E9314-4B6F-C743-9477-834410655328}"/>
              </a:ext>
            </a:extLst>
          </p:cNvPr>
          <p:cNvSpPr>
            <a:spLocks noGrp="1"/>
          </p:cNvSpPr>
          <p:nvPr>
            <p:ph type="title"/>
          </p:nvPr>
        </p:nvSpPr>
        <p:spPr/>
        <p:txBody>
          <a:bodyPr/>
          <a:lstStyle/>
          <a:p>
            <a:r>
              <a:rPr lang="en-US"/>
              <a:t>Unified Buffer Overhead</a:t>
            </a:r>
          </a:p>
        </p:txBody>
      </p:sp>
      <p:sp>
        <p:nvSpPr>
          <p:cNvPr id="9" name="Content Placeholder 8">
            <a:extLst>
              <a:ext uri="{FF2B5EF4-FFF2-40B4-BE49-F238E27FC236}">
                <a16:creationId xmlns:a16="http://schemas.microsoft.com/office/drawing/2014/main" id="{272A91B1-72B2-0C43-88AF-0ADBDC2B5E4F}"/>
              </a:ext>
            </a:extLst>
          </p:cNvPr>
          <p:cNvSpPr>
            <a:spLocks noGrp="1"/>
          </p:cNvSpPr>
          <p:nvPr>
            <p:ph sz="quarter" idx="10"/>
          </p:nvPr>
        </p:nvSpPr>
        <p:spPr/>
        <p:txBody>
          <a:bodyPr>
            <a:normAutofit/>
          </a:bodyPr>
          <a:lstStyle/>
          <a:p>
            <a:endParaRPr lang="en-US"/>
          </a:p>
          <a:p>
            <a:pPr>
              <a:buFont typeface="Arial" panose="020B0604020202020204" pitchFamily="34" charset="0"/>
              <a:buChar char="•"/>
            </a:pPr>
            <a:endParaRPr lang="en-US"/>
          </a:p>
        </p:txBody>
      </p:sp>
      <p:pic>
        <p:nvPicPr>
          <p:cNvPr id="2" name="Picture 1">
            <a:extLst>
              <a:ext uri="{FF2B5EF4-FFF2-40B4-BE49-F238E27FC236}">
                <a16:creationId xmlns:a16="http://schemas.microsoft.com/office/drawing/2014/main" id="{E784039D-69BE-D54C-8CB0-1EF87194D487}"/>
              </a:ext>
            </a:extLst>
          </p:cNvPr>
          <p:cNvPicPr>
            <a:picLocks noChangeAspect="1"/>
          </p:cNvPicPr>
          <p:nvPr/>
        </p:nvPicPr>
        <p:blipFill>
          <a:blip r:embed="rId3"/>
          <a:stretch>
            <a:fillRect/>
          </a:stretch>
        </p:blipFill>
        <p:spPr>
          <a:xfrm>
            <a:off x="1539685" y="1885405"/>
            <a:ext cx="4556315" cy="2843349"/>
          </a:xfrm>
          <a:prstGeom prst="rect">
            <a:avLst/>
          </a:prstGeom>
        </p:spPr>
      </p:pic>
      <p:pic>
        <p:nvPicPr>
          <p:cNvPr id="3" name="Picture 2">
            <a:extLst>
              <a:ext uri="{FF2B5EF4-FFF2-40B4-BE49-F238E27FC236}">
                <a16:creationId xmlns:a16="http://schemas.microsoft.com/office/drawing/2014/main" id="{AB30D4FA-C1D7-F549-9530-3DB28A2AA062}"/>
              </a:ext>
            </a:extLst>
          </p:cNvPr>
          <p:cNvPicPr>
            <a:picLocks noChangeAspect="1"/>
          </p:cNvPicPr>
          <p:nvPr/>
        </p:nvPicPr>
        <p:blipFill>
          <a:blip r:embed="rId4"/>
          <a:stretch>
            <a:fillRect/>
          </a:stretch>
        </p:blipFill>
        <p:spPr>
          <a:xfrm>
            <a:off x="6403608" y="1885404"/>
            <a:ext cx="5286851" cy="2843349"/>
          </a:xfrm>
          <a:prstGeom prst="rect">
            <a:avLst/>
          </a:prstGeom>
        </p:spPr>
      </p:pic>
      <p:sp>
        <p:nvSpPr>
          <p:cNvPr id="4" name="TextBox 3">
            <a:extLst>
              <a:ext uri="{FF2B5EF4-FFF2-40B4-BE49-F238E27FC236}">
                <a16:creationId xmlns:a16="http://schemas.microsoft.com/office/drawing/2014/main" id="{B71CF173-840B-004F-859C-37BCCA62E66F}"/>
              </a:ext>
            </a:extLst>
          </p:cNvPr>
          <p:cNvSpPr txBox="1"/>
          <p:nvPr/>
        </p:nvSpPr>
        <p:spPr>
          <a:xfrm>
            <a:off x="2063931" y="4810247"/>
            <a:ext cx="3762103" cy="369332"/>
          </a:xfrm>
          <a:prstGeom prst="rect">
            <a:avLst/>
          </a:prstGeom>
          <a:noFill/>
        </p:spPr>
        <p:txBody>
          <a:bodyPr wrap="square" rtlCol="0">
            <a:spAutoFit/>
          </a:bodyPr>
          <a:lstStyle/>
          <a:p>
            <a:r>
              <a:rPr lang="en-US"/>
              <a:t>CGRA Memory Tile Area Breakdown </a:t>
            </a:r>
          </a:p>
        </p:txBody>
      </p:sp>
      <p:sp>
        <p:nvSpPr>
          <p:cNvPr id="8" name="TextBox 7">
            <a:extLst>
              <a:ext uri="{FF2B5EF4-FFF2-40B4-BE49-F238E27FC236}">
                <a16:creationId xmlns:a16="http://schemas.microsoft.com/office/drawing/2014/main" id="{99DF9CD3-B45F-6E4A-BFBF-FF4DAD00F975}"/>
              </a:ext>
            </a:extLst>
          </p:cNvPr>
          <p:cNvSpPr txBox="1"/>
          <p:nvPr/>
        </p:nvSpPr>
        <p:spPr>
          <a:xfrm>
            <a:off x="7233048" y="4810247"/>
            <a:ext cx="3693182" cy="369332"/>
          </a:xfrm>
          <a:prstGeom prst="rect">
            <a:avLst/>
          </a:prstGeom>
          <a:noFill/>
        </p:spPr>
        <p:txBody>
          <a:bodyPr wrap="square" rtlCol="0">
            <a:spAutoFit/>
          </a:bodyPr>
          <a:lstStyle/>
          <a:p>
            <a:r>
              <a:rPr lang="en-US"/>
              <a:t>FPGA Memory Resource Breakdown</a:t>
            </a:r>
          </a:p>
        </p:txBody>
      </p:sp>
      <p:sp>
        <p:nvSpPr>
          <p:cNvPr id="5" name="Rectangle 4">
            <a:extLst>
              <a:ext uri="{FF2B5EF4-FFF2-40B4-BE49-F238E27FC236}">
                <a16:creationId xmlns:a16="http://schemas.microsoft.com/office/drawing/2014/main" id="{289E8F10-7312-7D40-AACE-8F5382375163}"/>
              </a:ext>
            </a:extLst>
          </p:cNvPr>
          <p:cNvSpPr/>
          <p:nvPr/>
        </p:nvSpPr>
        <p:spPr>
          <a:xfrm>
            <a:off x="6609806" y="5282577"/>
            <a:ext cx="6096000" cy="646331"/>
          </a:xfrm>
          <a:prstGeom prst="rect">
            <a:avLst/>
          </a:prstGeom>
        </p:spPr>
        <p:txBody>
          <a:bodyPr>
            <a:spAutoFit/>
          </a:bodyPr>
          <a:lstStyle/>
          <a:p>
            <a:r>
              <a:rPr lang="en-US"/>
              <a:t>LB apps: 3x3 convolution  </a:t>
            </a:r>
          </a:p>
          <a:p>
            <a:r>
              <a:rPr lang="en-US"/>
              <a:t>DB apps: U-Net convolution layer feature map buffer</a:t>
            </a:r>
          </a:p>
        </p:txBody>
      </p:sp>
    </p:spTree>
    <p:extLst>
      <p:ext uri="{BB962C8B-B14F-4D97-AF65-F5344CB8AC3E}">
        <p14:creationId xmlns:p14="http://schemas.microsoft.com/office/powerpoint/2010/main" val="265289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4EB64-E66A-564D-9A39-9810D23CD05E}"/>
              </a:ext>
            </a:extLst>
          </p:cNvPr>
          <p:cNvSpPr>
            <a:spLocks noGrp="1"/>
          </p:cNvSpPr>
          <p:nvPr>
            <p:ph type="title"/>
          </p:nvPr>
        </p:nvSpPr>
        <p:spPr/>
        <p:txBody>
          <a:bodyPr/>
          <a:lstStyle/>
          <a:p>
            <a:r>
              <a:rPr lang="en-US"/>
              <a:t>Conclusion</a:t>
            </a:r>
          </a:p>
        </p:txBody>
      </p:sp>
      <p:sp>
        <p:nvSpPr>
          <p:cNvPr id="5" name="Content Placeholder 4">
            <a:extLst>
              <a:ext uri="{FF2B5EF4-FFF2-40B4-BE49-F238E27FC236}">
                <a16:creationId xmlns:a16="http://schemas.microsoft.com/office/drawing/2014/main" id="{BD2438CD-B135-6F4A-A753-7D29AEBDA4E0}"/>
              </a:ext>
            </a:extLst>
          </p:cNvPr>
          <p:cNvSpPr>
            <a:spLocks noGrp="1"/>
          </p:cNvSpPr>
          <p:nvPr>
            <p:ph sz="quarter" idx="10"/>
          </p:nvPr>
        </p:nvSpPr>
        <p:spPr/>
        <p:txBody>
          <a:bodyPr/>
          <a:lstStyle/>
          <a:p>
            <a:pPr>
              <a:buFont typeface="Arial" panose="020B0604020202020204" pitchFamily="34" charset="0"/>
              <a:buChar char="•"/>
            </a:pPr>
            <a:r>
              <a:rPr lang="en-US" dirty="0"/>
              <a:t>Unified buffers are a new push memory abstraction which can cover a wide range of image processing and deep neural network applications.</a:t>
            </a:r>
          </a:p>
          <a:p>
            <a:pPr>
              <a:buFont typeface="Arial" panose="020B0604020202020204" pitchFamily="34" charset="0"/>
              <a:buChar char="•"/>
            </a:pPr>
            <a:endParaRPr lang="en-US" dirty="0"/>
          </a:p>
          <a:p>
            <a:pPr>
              <a:buFont typeface="Arial" panose="020B0604020202020204" pitchFamily="34" charset="0"/>
              <a:buChar char="•"/>
            </a:pPr>
            <a:r>
              <a:rPr lang="en-US" dirty="0"/>
              <a:t>Keeping the behavior of data streams allowed us to optimized the memory, reducing both capacity and bandwidth requirements.</a:t>
            </a:r>
          </a:p>
          <a:p>
            <a:pPr>
              <a:buFont typeface="Arial" panose="020B0604020202020204" pitchFamily="34" charset="0"/>
              <a:buChar char="•"/>
            </a:pPr>
            <a:endParaRPr lang="en-US" dirty="0"/>
          </a:p>
          <a:p>
            <a:pPr>
              <a:buFont typeface="Arial" panose="020B0604020202020204" pitchFamily="34" charset="0"/>
              <a:buChar char="•"/>
            </a:pPr>
            <a:r>
              <a:rPr lang="en-US" dirty="0"/>
              <a:t>We created a hardware acceleration generator from Halide, a high-level language.</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1814430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236892-F062-ED48-98AA-87AAC04D87CE}"/>
              </a:ext>
            </a:extLst>
          </p:cNvPr>
          <p:cNvSpPr>
            <a:spLocks noGrp="1"/>
          </p:cNvSpPr>
          <p:nvPr>
            <p:ph type="title"/>
          </p:nvPr>
        </p:nvSpPr>
        <p:spPr/>
        <p:txBody>
          <a:bodyPr/>
          <a:lstStyle/>
          <a:p>
            <a:r>
              <a:rPr lang="en-US" sz="3200">
                <a:ea typeface="ＭＳ Ｐゴシック"/>
              </a:rPr>
              <a:t>Thanks</a:t>
            </a:r>
            <a:endParaRPr lang="en-US" sz="3200"/>
          </a:p>
        </p:txBody>
      </p:sp>
      <p:sp>
        <p:nvSpPr>
          <p:cNvPr id="7" name="Text Placeholder 6">
            <a:extLst>
              <a:ext uri="{FF2B5EF4-FFF2-40B4-BE49-F238E27FC236}">
                <a16:creationId xmlns:a16="http://schemas.microsoft.com/office/drawing/2014/main" id="{74EDDAA4-2A68-A14D-886B-8ED195F94540}"/>
              </a:ext>
            </a:extLst>
          </p:cNvPr>
          <p:cNvSpPr>
            <a:spLocks noGrp="1"/>
          </p:cNvSpPr>
          <p:nvPr>
            <p:ph type="body" sz="half" idx="2"/>
          </p:nvPr>
        </p:nvSpPr>
        <p:spPr/>
        <p:txBody>
          <a:bodyPr>
            <a:normAutofit/>
          </a:bodyPr>
          <a:lstStyle/>
          <a:p>
            <a:r>
              <a:rPr lang="en-US" sz="2400"/>
              <a:t>Q&amp;A</a:t>
            </a:r>
          </a:p>
        </p:txBody>
      </p:sp>
      <p:sp>
        <p:nvSpPr>
          <p:cNvPr id="8" name="Picture Placeholder 7">
            <a:extLst>
              <a:ext uri="{FF2B5EF4-FFF2-40B4-BE49-F238E27FC236}">
                <a16:creationId xmlns:a16="http://schemas.microsoft.com/office/drawing/2014/main" id="{9E1FF902-2A74-AE4F-AE72-8EEDEDD4C5F1}"/>
              </a:ext>
            </a:extLst>
          </p:cNvPr>
          <p:cNvSpPr>
            <a:spLocks noGrp="1"/>
          </p:cNvSpPr>
          <p:nvPr>
            <p:ph type="pic" sz="quarter" idx="13"/>
          </p:nvPr>
        </p:nvSpPr>
        <p:spPr/>
      </p:sp>
    </p:spTree>
    <p:extLst>
      <p:ext uri="{BB962C8B-B14F-4D97-AF65-F5344CB8AC3E}">
        <p14:creationId xmlns:p14="http://schemas.microsoft.com/office/powerpoint/2010/main" val="6227897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A5ABC-BB36-A046-A8AC-584CDE0EC3AB}"/>
              </a:ext>
            </a:extLst>
          </p:cNvPr>
          <p:cNvSpPr>
            <a:spLocks noGrp="1"/>
          </p:cNvSpPr>
          <p:nvPr>
            <p:ph type="title"/>
          </p:nvPr>
        </p:nvSpPr>
        <p:spPr/>
        <p:txBody>
          <a:bodyPr/>
          <a:lstStyle/>
          <a:p>
            <a:r>
              <a:rPr lang="en-US">
                <a:ea typeface="ＭＳ Ｐゴシック"/>
              </a:rPr>
              <a:t>Mapping to Global Buffer</a:t>
            </a:r>
            <a:endParaRPr lang="en-US"/>
          </a:p>
        </p:txBody>
      </p:sp>
      <p:sp>
        <p:nvSpPr>
          <p:cNvPr id="5" name="Content Placeholder 9">
            <a:extLst>
              <a:ext uri="{FF2B5EF4-FFF2-40B4-BE49-F238E27FC236}">
                <a16:creationId xmlns:a16="http://schemas.microsoft.com/office/drawing/2014/main" id="{E633F667-A988-B04E-9591-BC54CBE81424}"/>
              </a:ext>
            </a:extLst>
          </p:cNvPr>
          <p:cNvSpPr>
            <a:spLocks noGrp="1"/>
          </p:cNvSpPr>
          <p:nvPr>
            <p:ph sz="quarter" idx="10"/>
          </p:nvPr>
        </p:nvSpPr>
        <p:spPr>
          <a:xfrm>
            <a:off x="1274237" y="1211580"/>
            <a:ext cx="10534586" cy="5012056"/>
          </a:xfrm>
        </p:spPr>
        <p:txBody>
          <a:bodyPr vert="horz" lIns="0" tIns="45720" rIns="0" bIns="45720" rtlCol="0" anchor="t">
            <a:normAutofit fontScale="92500" lnSpcReduction="20000"/>
          </a:bodyPr>
          <a:lstStyle/>
          <a:p>
            <a:pPr marL="384810" lvl="1" indent="-384810"/>
            <a:r>
              <a:rPr lang="en-US">
                <a:solidFill>
                  <a:schemeClr val="tx1"/>
                </a:solidFill>
                <a:ea typeface="ＭＳ Ｐゴシック"/>
              </a:rPr>
              <a:t>Global Buffer has limited functionality compared to Unified Buffer</a:t>
            </a:r>
            <a:endParaRPr lang="en-US">
              <a:solidFill>
                <a:schemeClr val="tx1"/>
              </a:solidFill>
            </a:endParaRPr>
          </a:p>
          <a:p>
            <a:pPr marL="759460" lvl="2" indent="-300355"/>
            <a:r>
              <a:rPr lang="en-US">
                <a:solidFill>
                  <a:schemeClr val="tx1"/>
                </a:solidFill>
                <a:ea typeface="ＭＳ Ｐゴシック"/>
                <a:cs typeface="Arial"/>
              </a:rPr>
              <a:t>No ability to execute loop nests natively</a:t>
            </a:r>
            <a:endParaRPr lang="en-US">
              <a:solidFill>
                <a:schemeClr val="tx1"/>
              </a:solidFill>
              <a:cs typeface="Arial"/>
            </a:endParaRPr>
          </a:p>
          <a:p>
            <a:pPr marL="759460" lvl="2" indent="-300355"/>
            <a:r>
              <a:rPr lang="en-US">
                <a:solidFill>
                  <a:schemeClr val="tx1"/>
                </a:solidFill>
                <a:ea typeface="ＭＳ Ｐゴシック"/>
                <a:cs typeface="Arial"/>
              </a:rPr>
              <a:t>Accesses must be linear (with some valid/invalid period)</a:t>
            </a:r>
          </a:p>
          <a:p>
            <a:pPr marL="759460" lvl="2" indent="-300355"/>
            <a:r>
              <a:rPr lang="en-US">
                <a:solidFill>
                  <a:schemeClr val="tx1"/>
                </a:solidFill>
                <a:ea typeface="ＭＳ Ｐゴシック"/>
                <a:cs typeface="Arial"/>
              </a:rPr>
              <a:t>Can queue up multiple linear accesses</a:t>
            </a:r>
            <a:endParaRPr lang="en-US">
              <a:solidFill>
                <a:schemeClr val="tx1"/>
              </a:solidFill>
              <a:cs typeface="Arial"/>
            </a:endParaRPr>
          </a:p>
          <a:p>
            <a:pPr marL="759460" lvl="2" indent="-300355"/>
            <a:endParaRPr lang="en-US">
              <a:solidFill>
                <a:schemeClr val="tx1"/>
              </a:solidFill>
              <a:cs typeface="Arial"/>
            </a:endParaRPr>
          </a:p>
          <a:p>
            <a:pPr marL="384810" lvl="1" indent="-384810"/>
            <a:r>
              <a:rPr lang="en-US">
                <a:solidFill>
                  <a:schemeClr val="tx1"/>
                </a:solidFill>
                <a:ea typeface="ＭＳ Ｐゴシック"/>
                <a:cs typeface="Arial"/>
              </a:rPr>
              <a:t>Use the M3 to carefully queue up accesses to mimic Unified Buffer</a:t>
            </a:r>
          </a:p>
          <a:p>
            <a:pPr marL="759460" lvl="2" indent="-300355"/>
            <a:r>
              <a:rPr lang="en-US">
                <a:solidFill>
                  <a:schemeClr val="tx1"/>
                </a:solidFill>
                <a:ea typeface="ＭＳ Ｐゴシック"/>
                <a:cs typeface="Arial"/>
              </a:rPr>
              <a:t>M3 decomposes loop nest and issues next inner-loop as previous one completes</a:t>
            </a:r>
          </a:p>
          <a:p>
            <a:pPr marL="759460" lvl="2" indent="-300355"/>
            <a:r>
              <a:rPr lang="en-US">
                <a:solidFill>
                  <a:schemeClr val="tx1"/>
                </a:solidFill>
                <a:ea typeface="ＭＳ Ｐゴシック"/>
                <a:cs typeface="Arial"/>
              </a:rPr>
              <a:t>Global Buffer configured to execute queued pattern once current input is exhausted</a:t>
            </a:r>
          </a:p>
          <a:p>
            <a:pPr marL="759460" lvl="2" indent="-300355"/>
            <a:r>
              <a:rPr lang="en-US">
                <a:solidFill>
                  <a:schemeClr val="tx1"/>
                </a:solidFill>
                <a:ea typeface="ＭＳ Ｐゴシック"/>
                <a:cs typeface="Arial"/>
              </a:rPr>
              <a:t>Interrupts back to M3 each time an input completes</a:t>
            </a:r>
          </a:p>
          <a:p>
            <a:pPr marL="759460" lvl="2" indent="-300355"/>
            <a:endParaRPr lang="en-US">
              <a:solidFill>
                <a:schemeClr val="tx1"/>
              </a:solidFill>
              <a:ea typeface="ＭＳ Ｐゴシック"/>
              <a:cs typeface="Arial"/>
            </a:endParaRPr>
          </a:p>
          <a:p>
            <a:pPr marL="384810" lvl="1" indent="-384810">
              <a:buFont typeface="Wingdings" panose="020F0502020204030204" pitchFamily="34" charset="0"/>
              <a:buChar char="§"/>
            </a:pPr>
            <a:r>
              <a:rPr lang="en-US">
                <a:solidFill>
                  <a:schemeClr val="tx1"/>
                </a:solidFill>
                <a:ea typeface="ＭＳ Ｐゴシック"/>
                <a:cs typeface="Arial"/>
              </a:rPr>
              <a:t>Future Goals</a:t>
            </a:r>
          </a:p>
          <a:p>
            <a:pPr marL="759460" lvl="2" indent="-300355"/>
            <a:r>
              <a:rPr lang="en-US">
                <a:solidFill>
                  <a:schemeClr val="tx1"/>
                </a:solidFill>
                <a:ea typeface="ＭＳ Ｐゴシック"/>
                <a:cs typeface="Arial"/>
              </a:rPr>
              <a:t>Make the Global Buffer a full Unified Buffer</a:t>
            </a:r>
          </a:p>
          <a:p>
            <a:pPr marL="759460" lvl="2" indent="-300355"/>
            <a:r>
              <a:rPr lang="en-US">
                <a:solidFill>
                  <a:schemeClr val="tx1"/>
                </a:solidFill>
                <a:ea typeface="ＭＳ Ｐゴシック"/>
                <a:cs typeface="Arial"/>
              </a:rPr>
              <a:t>Have CGRA I/O backpressure Global Buffer</a:t>
            </a:r>
            <a:endParaRPr lang="en-US">
              <a:solidFill>
                <a:schemeClr val="tx1"/>
              </a:solidFill>
              <a:cs typeface="Arial"/>
            </a:endParaRPr>
          </a:p>
        </p:txBody>
      </p:sp>
    </p:spTree>
    <p:extLst>
      <p:ext uri="{BB962C8B-B14F-4D97-AF65-F5344CB8AC3E}">
        <p14:creationId xmlns:p14="http://schemas.microsoft.com/office/powerpoint/2010/main" val="10741086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68B03-A457-4267-9084-E03F61962A2E}"/>
              </a:ext>
            </a:extLst>
          </p:cNvPr>
          <p:cNvSpPr>
            <a:spLocks noGrp="1"/>
          </p:cNvSpPr>
          <p:nvPr>
            <p:ph type="title"/>
          </p:nvPr>
        </p:nvSpPr>
        <p:spPr/>
        <p:txBody>
          <a:bodyPr/>
          <a:lstStyle/>
          <a:p>
            <a:r>
              <a:rPr lang="en-US">
                <a:ea typeface="ＭＳ Ｐゴシック"/>
              </a:rPr>
              <a:t>Push memories are used in most accelerators</a:t>
            </a:r>
            <a:endParaRPr lang="en-US"/>
          </a:p>
        </p:txBody>
      </p:sp>
      <p:sp>
        <p:nvSpPr>
          <p:cNvPr id="3" name="Content Placeholder 2">
            <a:extLst>
              <a:ext uri="{FF2B5EF4-FFF2-40B4-BE49-F238E27FC236}">
                <a16:creationId xmlns:a16="http://schemas.microsoft.com/office/drawing/2014/main" id="{5961F270-9C33-45FE-AD0E-1D157A1536F0}"/>
              </a:ext>
            </a:extLst>
          </p:cNvPr>
          <p:cNvSpPr>
            <a:spLocks noGrp="1"/>
          </p:cNvSpPr>
          <p:nvPr>
            <p:ph sz="quarter" idx="10"/>
          </p:nvPr>
        </p:nvSpPr>
        <p:spPr>
          <a:xfrm>
            <a:off x="1265035" y="2923486"/>
            <a:ext cx="5706534" cy="2483071"/>
          </a:xfrm>
        </p:spPr>
        <p:txBody>
          <a:bodyPr vert="horz" lIns="0" tIns="45720" rIns="0" bIns="45720" rtlCol="0" anchor="t">
            <a:normAutofit fontScale="92500" lnSpcReduction="10000"/>
          </a:bodyPr>
          <a:lstStyle/>
          <a:p>
            <a:pPr marL="456565" indent="-456565">
              <a:buFont typeface="Arial"/>
              <a:buChar char="•"/>
            </a:pPr>
            <a:r>
              <a:rPr lang="en-US" b="1">
                <a:ea typeface="ＭＳ Ｐゴシック"/>
                <a:cs typeface="Arial"/>
              </a:rPr>
              <a:t>Pull memory</a:t>
            </a:r>
            <a:r>
              <a:rPr lang="en-US">
                <a:ea typeface="ＭＳ Ｐゴシック"/>
                <a:cs typeface="Arial"/>
              </a:rPr>
              <a:t>: s</a:t>
            </a:r>
            <a:r>
              <a:rPr lang="en-US" spc="0">
                <a:ea typeface="ＭＳ Ｐゴシック"/>
                <a:cs typeface="Arial"/>
              </a:rPr>
              <a:t>upplies</a:t>
            </a:r>
            <a:r>
              <a:rPr lang="en-US" spc="0">
                <a:solidFill>
                  <a:srgbClr val="000000"/>
                </a:solidFill>
                <a:ea typeface="ＭＳ Ｐゴシック"/>
                <a:cs typeface="Arial"/>
              </a:rPr>
              <a:t> data to compute units when it receives an address (e.g. </a:t>
            </a:r>
            <a:r>
              <a:rPr lang="en-US">
                <a:solidFill>
                  <a:srgbClr val="000000"/>
                </a:solidFill>
                <a:ea typeface="ＭＳ Ｐゴシック"/>
                <a:cs typeface="Arial"/>
              </a:rPr>
              <a:t>a processor cache)</a:t>
            </a:r>
            <a:endParaRPr lang="en-US" spc="0">
              <a:ea typeface="ＭＳ Ｐゴシック"/>
              <a:cs typeface="Arial"/>
            </a:endParaRPr>
          </a:p>
          <a:p>
            <a:pPr marL="342900" indent="-342900">
              <a:buFont typeface="Arial"/>
              <a:buChar char="•"/>
            </a:pPr>
            <a:endParaRPr lang="en-US">
              <a:ea typeface="ＭＳ Ｐゴシック"/>
              <a:cs typeface="Arial"/>
            </a:endParaRPr>
          </a:p>
          <a:p>
            <a:pPr marL="342900" indent="-342900">
              <a:buFont typeface="Arial"/>
              <a:buChar char="•"/>
            </a:pPr>
            <a:endParaRPr lang="en-US">
              <a:ea typeface="ＭＳ Ｐゴシック"/>
              <a:cs typeface="Arial"/>
            </a:endParaRPr>
          </a:p>
          <a:p>
            <a:pPr marL="456565" indent="-456565">
              <a:buFont typeface="Arial"/>
              <a:buChar char="•"/>
            </a:pPr>
            <a:r>
              <a:rPr lang="en-US" b="1">
                <a:ea typeface="ＭＳ Ｐゴシック"/>
              </a:rPr>
              <a:t>Push memory</a:t>
            </a:r>
            <a:r>
              <a:rPr lang="en-US">
                <a:ea typeface="ＭＳ Ｐゴシック"/>
              </a:rPr>
              <a:t>: generates addresses locally and pushes data to compute units</a:t>
            </a:r>
            <a:endParaRPr lang="en-US" sz="2000">
              <a:ea typeface="ＭＳ Ｐゴシック"/>
              <a:cs typeface="Arial"/>
            </a:endParaRPr>
          </a:p>
          <a:p>
            <a:pPr marL="456565" indent="-456565">
              <a:buFont typeface="Arial"/>
              <a:buChar char="•"/>
            </a:pPr>
            <a:endParaRPr lang="en-US">
              <a:ea typeface="ＭＳ Ｐゴシック"/>
              <a:cs typeface="Arial"/>
            </a:endParaRPr>
          </a:p>
          <a:p>
            <a:pPr marL="384810" lvl="1" indent="-384810">
              <a:buFont typeface="Arial"/>
              <a:buChar char="•"/>
            </a:pPr>
            <a:endParaRPr lang="en-US" spc="27">
              <a:solidFill>
                <a:srgbClr val="000000"/>
              </a:solidFill>
              <a:cs typeface="Arial"/>
            </a:endParaRPr>
          </a:p>
          <a:p>
            <a:pPr marL="758825" lvl="2" indent="-384810">
              <a:buFont typeface="Arial"/>
              <a:buChar char="•"/>
            </a:pPr>
            <a:endParaRPr lang="en-US" spc="27">
              <a:solidFill>
                <a:srgbClr val="000000"/>
              </a:solidFill>
              <a:cs typeface="Arial"/>
            </a:endParaRPr>
          </a:p>
          <a:p>
            <a:pPr marL="384810" lvl="1" indent="-384810">
              <a:buFont typeface="Arial"/>
              <a:buChar char="•"/>
            </a:pPr>
            <a:endParaRPr lang="en-US" spc="27">
              <a:solidFill>
                <a:srgbClr val="000000"/>
              </a:solidFill>
              <a:cs typeface="Arial"/>
            </a:endParaRPr>
          </a:p>
          <a:p>
            <a:pPr marL="384810" lvl="1" indent="-384810">
              <a:buFont typeface="Arial"/>
              <a:buChar char="•"/>
            </a:pPr>
            <a:endParaRPr lang="en-US" spc="27">
              <a:solidFill>
                <a:srgbClr val="000000"/>
              </a:solidFill>
              <a:cs typeface="Arial"/>
            </a:endParaRPr>
          </a:p>
        </p:txBody>
      </p:sp>
      <p:sp>
        <p:nvSpPr>
          <p:cNvPr id="6" name="Rectangle 5">
            <a:extLst>
              <a:ext uri="{FF2B5EF4-FFF2-40B4-BE49-F238E27FC236}">
                <a16:creationId xmlns:a16="http://schemas.microsoft.com/office/drawing/2014/main" id="{23A85DAE-A2D4-9F41-9D7B-943A64EA12D6}"/>
              </a:ext>
            </a:extLst>
          </p:cNvPr>
          <p:cNvSpPr/>
          <p:nvPr/>
        </p:nvSpPr>
        <p:spPr>
          <a:xfrm>
            <a:off x="7331706" y="4344111"/>
            <a:ext cx="1767840" cy="106244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Push Mem</a:t>
            </a:r>
          </a:p>
        </p:txBody>
      </p:sp>
      <p:sp>
        <p:nvSpPr>
          <p:cNvPr id="8" name="Rectangle 7">
            <a:extLst>
              <a:ext uri="{FF2B5EF4-FFF2-40B4-BE49-F238E27FC236}">
                <a16:creationId xmlns:a16="http://schemas.microsoft.com/office/drawing/2014/main" id="{0E5B6569-BB30-6D49-A6FD-0D9C3B96A0EF}"/>
              </a:ext>
            </a:extLst>
          </p:cNvPr>
          <p:cNvSpPr/>
          <p:nvPr/>
        </p:nvSpPr>
        <p:spPr>
          <a:xfrm>
            <a:off x="9108255" y="4840498"/>
            <a:ext cx="574766" cy="104503"/>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E2924A2-453E-3F4E-802F-2C56FB34B52D}"/>
              </a:ext>
            </a:extLst>
          </p:cNvPr>
          <p:cNvSpPr txBox="1"/>
          <p:nvPr/>
        </p:nvSpPr>
        <p:spPr>
          <a:xfrm>
            <a:off x="9395638" y="4457321"/>
            <a:ext cx="931817" cy="383177"/>
          </a:xfrm>
          <a:prstGeom prst="rect">
            <a:avLst/>
          </a:prstGeom>
          <a:noFill/>
        </p:spPr>
        <p:txBody>
          <a:bodyPr wrap="square" rtlCol="0">
            <a:spAutoFit/>
          </a:bodyPr>
          <a:lstStyle/>
          <a:p>
            <a:r>
              <a:rPr lang="en-US"/>
              <a:t>Data</a:t>
            </a:r>
          </a:p>
        </p:txBody>
      </p:sp>
      <p:sp>
        <p:nvSpPr>
          <p:cNvPr id="10" name="Rectangle 9">
            <a:extLst>
              <a:ext uri="{FF2B5EF4-FFF2-40B4-BE49-F238E27FC236}">
                <a16:creationId xmlns:a16="http://schemas.microsoft.com/office/drawing/2014/main" id="{629E709C-858B-7C48-AB2D-0DD869F46433}"/>
              </a:ext>
            </a:extLst>
          </p:cNvPr>
          <p:cNvSpPr/>
          <p:nvPr/>
        </p:nvSpPr>
        <p:spPr>
          <a:xfrm>
            <a:off x="7331706" y="3037117"/>
            <a:ext cx="1767840" cy="106244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Pull Mem</a:t>
            </a:r>
          </a:p>
        </p:txBody>
      </p:sp>
      <p:sp>
        <p:nvSpPr>
          <p:cNvPr id="11" name="Rectangle 10">
            <a:extLst>
              <a:ext uri="{FF2B5EF4-FFF2-40B4-BE49-F238E27FC236}">
                <a16:creationId xmlns:a16="http://schemas.microsoft.com/office/drawing/2014/main" id="{72E32781-82FA-FB44-A150-C9B2E746760A}"/>
              </a:ext>
            </a:extLst>
          </p:cNvPr>
          <p:cNvSpPr/>
          <p:nvPr/>
        </p:nvSpPr>
        <p:spPr>
          <a:xfrm>
            <a:off x="9108255" y="3263537"/>
            <a:ext cx="574766" cy="104503"/>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1B9F6FC-D013-F349-9E55-E5D989904A9B}"/>
              </a:ext>
            </a:extLst>
          </p:cNvPr>
          <p:cNvSpPr txBox="1"/>
          <p:nvPr/>
        </p:nvSpPr>
        <p:spPr>
          <a:xfrm>
            <a:off x="9395638" y="2880360"/>
            <a:ext cx="931817" cy="383177"/>
          </a:xfrm>
          <a:prstGeom prst="rect">
            <a:avLst/>
          </a:prstGeom>
          <a:noFill/>
        </p:spPr>
        <p:txBody>
          <a:bodyPr wrap="square" rtlCol="0">
            <a:spAutoFit/>
          </a:bodyPr>
          <a:lstStyle/>
          <a:p>
            <a:r>
              <a:rPr lang="en-US"/>
              <a:t>Data</a:t>
            </a:r>
          </a:p>
        </p:txBody>
      </p:sp>
      <p:sp>
        <p:nvSpPr>
          <p:cNvPr id="13" name="Rectangle 12">
            <a:extLst>
              <a:ext uri="{FF2B5EF4-FFF2-40B4-BE49-F238E27FC236}">
                <a16:creationId xmlns:a16="http://schemas.microsoft.com/office/drawing/2014/main" id="{D74B8587-67D5-084A-8B9B-97EB2CC415E2}"/>
              </a:ext>
            </a:extLst>
          </p:cNvPr>
          <p:cNvSpPr/>
          <p:nvPr/>
        </p:nvSpPr>
        <p:spPr>
          <a:xfrm>
            <a:off x="9121314" y="3842657"/>
            <a:ext cx="574766" cy="104503"/>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6AB16605-0B16-024D-B646-71A573C58000}"/>
              </a:ext>
            </a:extLst>
          </p:cNvPr>
          <p:cNvSpPr txBox="1"/>
          <p:nvPr/>
        </p:nvSpPr>
        <p:spPr>
          <a:xfrm>
            <a:off x="9408697" y="3459480"/>
            <a:ext cx="931817" cy="383177"/>
          </a:xfrm>
          <a:prstGeom prst="rect">
            <a:avLst/>
          </a:prstGeom>
          <a:noFill/>
        </p:spPr>
        <p:txBody>
          <a:bodyPr wrap="square" rtlCol="0">
            <a:spAutoFit/>
          </a:bodyPr>
          <a:lstStyle/>
          <a:p>
            <a:r>
              <a:rPr lang="en-US" err="1"/>
              <a:t>Addr</a:t>
            </a:r>
            <a:endParaRPr lang="en-US"/>
          </a:p>
        </p:txBody>
      </p:sp>
      <p:sp>
        <p:nvSpPr>
          <p:cNvPr id="15" name="Oval 14">
            <a:extLst>
              <a:ext uri="{FF2B5EF4-FFF2-40B4-BE49-F238E27FC236}">
                <a16:creationId xmlns:a16="http://schemas.microsoft.com/office/drawing/2014/main" id="{67EBD06C-E4F6-2540-8FB6-D6AF370BA7FC}"/>
              </a:ext>
            </a:extLst>
          </p:cNvPr>
          <p:cNvSpPr/>
          <p:nvPr/>
        </p:nvSpPr>
        <p:spPr>
          <a:xfrm>
            <a:off x="7379603" y="4993569"/>
            <a:ext cx="1672046" cy="422363"/>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Addr gen</a:t>
            </a:r>
          </a:p>
        </p:txBody>
      </p:sp>
      <p:sp>
        <p:nvSpPr>
          <p:cNvPr id="4" name="Rectangle 3">
            <a:extLst>
              <a:ext uri="{FF2B5EF4-FFF2-40B4-BE49-F238E27FC236}">
                <a16:creationId xmlns:a16="http://schemas.microsoft.com/office/drawing/2014/main" id="{EC593FB7-BE96-FC4B-A104-1377042A183F}"/>
              </a:ext>
            </a:extLst>
          </p:cNvPr>
          <p:cNvSpPr/>
          <p:nvPr/>
        </p:nvSpPr>
        <p:spPr>
          <a:xfrm>
            <a:off x="1265035" y="1210925"/>
            <a:ext cx="9197626" cy="1046440"/>
          </a:xfrm>
          <a:prstGeom prst="rect">
            <a:avLst/>
          </a:prstGeom>
        </p:spPr>
        <p:txBody>
          <a:bodyPr wrap="square" anchor="t">
            <a:spAutoFit/>
          </a:bodyPr>
          <a:lstStyle/>
          <a:p>
            <a:pPr marL="285750" lvl="1" indent="-285750">
              <a:buFont typeface="Arial" panose="020B0604020202020204" pitchFamily="34" charset="0"/>
              <a:buChar char="•"/>
            </a:pPr>
            <a:r>
              <a:rPr lang="en-US" sz="2200" spc="27">
                <a:solidFill>
                  <a:srgbClr val="000000"/>
                </a:solidFill>
                <a:latin typeface="Arial"/>
                <a:ea typeface="ＭＳ Ｐゴシック"/>
                <a:cs typeface="Arial"/>
              </a:rPr>
              <a:t>Memories in accelerators</a:t>
            </a:r>
          </a:p>
          <a:p>
            <a:pPr marL="659765" lvl="2" indent="-285750">
              <a:buFont typeface="Arial" panose="020B0604020202020204" pitchFamily="34" charset="0"/>
              <a:buChar char="•"/>
            </a:pPr>
            <a:r>
              <a:rPr lang="en-US" sz="2000" spc="27">
                <a:solidFill>
                  <a:srgbClr val="000000"/>
                </a:solidFill>
                <a:latin typeface="Arial"/>
                <a:ea typeface="ＭＳ Ｐゴシック"/>
                <a:cs typeface="Arial"/>
              </a:rPr>
              <a:t>Capture locality between kernel stages and exploit parallelism</a:t>
            </a:r>
          </a:p>
          <a:p>
            <a:pPr marL="659765" lvl="2" indent="-285750">
              <a:buFont typeface="Arial" panose="020B0604020202020204" pitchFamily="34" charset="0"/>
              <a:buChar char="•"/>
            </a:pPr>
            <a:r>
              <a:rPr lang="en-US" sz="2000" spc="27">
                <a:solidFill>
                  <a:srgbClr val="000000"/>
                </a:solidFill>
                <a:latin typeface="Arial"/>
                <a:ea typeface="ＭＳ Ｐゴシック"/>
                <a:cs typeface="Arial"/>
              </a:rPr>
              <a:t>Generate or store streams of data using address information</a:t>
            </a:r>
          </a:p>
        </p:txBody>
      </p:sp>
    </p:spTree>
    <p:extLst>
      <p:ext uri="{BB962C8B-B14F-4D97-AF65-F5344CB8AC3E}">
        <p14:creationId xmlns:p14="http://schemas.microsoft.com/office/powerpoint/2010/main" val="6463032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6B0729-12F6-D540-AF3C-9C24A7EBC980}"/>
              </a:ext>
            </a:extLst>
          </p:cNvPr>
          <p:cNvSpPr>
            <a:spLocks noGrp="1"/>
          </p:cNvSpPr>
          <p:nvPr>
            <p:ph type="title"/>
          </p:nvPr>
        </p:nvSpPr>
        <p:spPr>
          <a:xfrm>
            <a:off x="1275920" y="370531"/>
            <a:ext cx="10266264" cy="999041"/>
          </a:xfrm>
        </p:spPr>
        <p:txBody>
          <a:bodyPr/>
          <a:lstStyle/>
          <a:p>
            <a:r>
              <a:rPr lang="en-US">
                <a:ea typeface="ＭＳ Ｐゴシック"/>
              </a:rPr>
              <a:t>Specific push memory for each application class</a:t>
            </a:r>
            <a:endParaRPr lang="en-US"/>
          </a:p>
        </p:txBody>
      </p:sp>
      <p:sp>
        <p:nvSpPr>
          <p:cNvPr id="6" name="Content Placeholder 5">
            <a:extLst>
              <a:ext uri="{FF2B5EF4-FFF2-40B4-BE49-F238E27FC236}">
                <a16:creationId xmlns:a16="http://schemas.microsoft.com/office/drawing/2014/main" id="{94742FAF-263C-A645-A5AA-EEADF261A041}"/>
              </a:ext>
            </a:extLst>
          </p:cNvPr>
          <p:cNvSpPr>
            <a:spLocks noGrp="1"/>
          </p:cNvSpPr>
          <p:nvPr>
            <p:ph sz="quarter" idx="10"/>
          </p:nvPr>
        </p:nvSpPr>
        <p:spPr>
          <a:xfrm>
            <a:off x="1274237" y="1461951"/>
            <a:ext cx="10267951" cy="4761685"/>
          </a:xfrm>
        </p:spPr>
        <p:txBody>
          <a:bodyPr vert="horz" lIns="0" tIns="45720" rIns="0" bIns="45720" rtlCol="0" anchor="t">
            <a:normAutofit/>
          </a:bodyPr>
          <a:lstStyle/>
          <a:p>
            <a:pPr marL="342900" indent="-342900">
              <a:buFont typeface="Arial" pitchFamily="2" charset="2"/>
              <a:buChar char="•"/>
            </a:pPr>
            <a:r>
              <a:rPr lang="en-US">
                <a:ea typeface="ＭＳ Ｐゴシック"/>
              </a:rPr>
              <a:t>For example:</a:t>
            </a:r>
            <a:endParaRPr lang="en-US"/>
          </a:p>
          <a:p>
            <a:pPr marL="759460" lvl="2" indent="-300355">
              <a:buFont typeface="Arial" panose="020B0604020202020204" pitchFamily="34" charset="0"/>
              <a:buChar char="•"/>
            </a:pPr>
            <a:r>
              <a:rPr lang="en-US">
                <a:ea typeface="ＭＳ Ｐゴシック"/>
              </a:rPr>
              <a:t>Image processing accelerators use line buffers</a:t>
            </a:r>
          </a:p>
          <a:p>
            <a:pPr marL="759460" lvl="2" indent="-300355">
              <a:buFont typeface="Arial" panose="020B0604020202020204" pitchFamily="34" charset="0"/>
              <a:buChar char="•"/>
            </a:pPr>
            <a:r>
              <a:rPr lang="en-US">
                <a:ea typeface="ＭＳ Ｐゴシック"/>
              </a:rPr>
              <a:t>DNN accelerators use double buffers</a:t>
            </a:r>
            <a:endParaRPr lang="en-US">
              <a:ea typeface="ＭＳ Ｐゴシック"/>
              <a:cs typeface="Arial"/>
            </a:endParaRPr>
          </a:p>
          <a:p>
            <a:pPr marL="459105" lvl="2" indent="0">
              <a:buNone/>
            </a:pPr>
            <a:endParaRPr lang="en-US">
              <a:cs typeface="Arial"/>
            </a:endParaRPr>
          </a:p>
          <a:p>
            <a:pPr marL="456565" indent="-456565">
              <a:buFont typeface="Arial" panose="020B0604020202020204" pitchFamily="34" charset="0"/>
              <a:buChar char="•"/>
            </a:pPr>
            <a:endParaRPr lang="en-US"/>
          </a:p>
        </p:txBody>
      </p:sp>
      <p:pic>
        <p:nvPicPr>
          <p:cNvPr id="7" name="Picture 6">
            <a:extLst>
              <a:ext uri="{FF2B5EF4-FFF2-40B4-BE49-F238E27FC236}">
                <a16:creationId xmlns:a16="http://schemas.microsoft.com/office/drawing/2014/main" id="{C57620A4-1997-F745-98D5-4D63F2B5F7A6}"/>
              </a:ext>
            </a:extLst>
          </p:cNvPr>
          <p:cNvPicPr>
            <a:picLocks noChangeAspect="1"/>
          </p:cNvPicPr>
          <p:nvPr/>
        </p:nvPicPr>
        <p:blipFill rotWithShape="1">
          <a:blip r:embed="rId3"/>
          <a:srcRect t="4936"/>
          <a:stretch/>
        </p:blipFill>
        <p:spPr>
          <a:xfrm>
            <a:off x="1093783" y="3429001"/>
            <a:ext cx="4684523" cy="1658293"/>
          </a:xfrm>
          <a:prstGeom prst="rect">
            <a:avLst/>
          </a:prstGeom>
        </p:spPr>
      </p:pic>
      <p:sp>
        <p:nvSpPr>
          <p:cNvPr id="8" name="TextBox 7">
            <a:extLst>
              <a:ext uri="{FF2B5EF4-FFF2-40B4-BE49-F238E27FC236}">
                <a16:creationId xmlns:a16="http://schemas.microsoft.com/office/drawing/2014/main" id="{00ACDAAF-512C-E141-9513-19EECFB2437D}"/>
              </a:ext>
            </a:extLst>
          </p:cNvPr>
          <p:cNvSpPr txBox="1"/>
          <p:nvPr/>
        </p:nvSpPr>
        <p:spPr>
          <a:xfrm>
            <a:off x="2498078" y="5381859"/>
            <a:ext cx="2799645" cy="369332"/>
          </a:xfrm>
          <a:prstGeom prst="rect">
            <a:avLst/>
          </a:prstGeom>
          <a:noFill/>
        </p:spPr>
        <p:txBody>
          <a:bodyPr wrap="square" rtlCol="0" anchor="t">
            <a:spAutoFit/>
          </a:bodyPr>
          <a:lstStyle/>
          <a:p>
            <a:r>
              <a:rPr lang="en-US">
                <a:latin typeface="Source Sans Pro"/>
                <a:ea typeface="ＭＳ Ｐゴシック"/>
              </a:rPr>
              <a:t>Line Buffered</a:t>
            </a:r>
            <a:r>
              <a:rPr lang="zh-CN" altLang="en-US">
                <a:latin typeface="Source Sans Pro"/>
                <a:ea typeface="ＭＳ Ｐゴシック"/>
              </a:rPr>
              <a:t> </a:t>
            </a:r>
            <a:r>
              <a:rPr lang="en-US" altLang="zh-CN">
                <a:latin typeface="Source Sans Pro"/>
                <a:ea typeface="ＭＳ Ｐゴシック"/>
              </a:rPr>
              <a:t>Pipeline</a:t>
            </a:r>
            <a:endParaRPr lang="en-US">
              <a:latin typeface="Source Sans Pro"/>
              <a:ea typeface="ＭＳ Ｐゴシック"/>
            </a:endParaRPr>
          </a:p>
        </p:txBody>
      </p:sp>
      <p:pic>
        <p:nvPicPr>
          <p:cNvPr id="9" name="Picture 2" descr="https://lh6.googleusercontent.com/njrTfm82zLoDc9p255cFykgWS8fAV2tD8h5camxomR8WyS0KpCbYc_Wn4WFeeLt2ibxLS9ND7nTNChi7owaunpQQqyhGO_gWj0vpcoU-S212q-fKPkCsVW9z3xSXdsKdXSXm_1EUdOU">
            <a:extLst>
              <a:ext uri="{FF2B5EF4-FFF2-40B4-BE49-F238E27FC236}">
                <a16:creationId xmlns:a16="http://schemas.microsoft.com/office/drawing/2014/main" id="{DEB07CFC-93C8-D34D-8C2F-A360EC9111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87719" y="2634902"/>
            <a:ext cx="2677619" cy="301151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EB3AB92-8A94-2442-A324-10594B7BE9B2}"/>
              </a:ext>
            </a:extLst>
          </p:cNvPr>
          <p:cNvSpPr txBox="1"/>
          <p:nvPr/>
        </p:nvSpPr>
        <p:spPr>
          <a:xfrm>
            <a:off x="7943947" y="5566525"/>
            <a:ext cx="2799645" cy="369332"/>
          </a:xfrm>
          <a:prstGeom prst="rect">
            <a:avLst/>
          </a:prstGeom>
          <a:noFill/>
        </p:spPr>
        <p:txBody>
          <a:bodyPr wrap="square" rtlCol="0" anchor="t">
            <a:spAutoFit/>
          </a:bodyPr>
          <a:lstStyle/>
          <a:p>
            <a:r>
              <a:rPr lang="en-US">
                <a:latin typeface="Source Sans Pro"/>
                <a:ea typeface="ＭＳ Ｐゴシック"/>
              </a:rPr>
              <a:t>Double Buffered</a:t>
            </a:r>
            <a:r>
              <a:rPr lang="zh-CN" altLang="en-US">
                <a:latin typeface="Source Sans Pro"/>
                <a:ea typeface="ＭＳ Ｐゴシック"/>
              </a:rPr>
              <a:t> </a:t>
            </a:r>
            <a:r>
              <a:rPr lang="en-US" altLang="zh-CN">
                <a:latin typeface="Source Sans Pro"/>
                <a:ea typeface="ＭＳ Ｐゴシック"/>
              </a:rPr>
              <a:t>Pipeline</a:t>
            </a:r>
            <a:endParaRPr lang="en-US">
              <a:latin typeface="Source Sans Pro"/>
              <a:ea typeface="ＭＳ Ｐゴシック"/>
            </a:endParaRPr>
          </a:p>
        </p:txBody>
      </p:sp>
    </p:spTree>
    <p:extLst>
      <p:ext uri="{BB962C8B-B14F-4D97-AF65-F5344CB8AC3E}">
        <p14:creationId xmlns:p14="http://schemas.microsoft.com/office/powerpoint/2010/main" val="15554559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634F9-8B3B-2A49-8D3A-FF12ADF0E05A}"/>
              </a:ext>
            </a:extLst>
          </p:cNvPr>
          <p:cNvSpPr>
            <a:spLocks noGrp="1"/>
          </p:cNvSpPr>
          <p:nvPr>
            <p:ph type="title"/>
          </p:nvPr>
        </p:nvSpPr>
        <p:spPr/>
        <p:txBody>
          <a:bodyPr/>
          <a:lstStyle/>
          <a:p>
            <a:r>
              <a:rPr lang="en-US">
                <a:ea typeface="ＭＳ Ｐゴシック"/>
              </a:rPr>
              <a:t>Our Solution </a:t>
            </a:r>
            <a:endParaRPr lang="en-US"/>
          </a:p>
        </p:txBody>
      </p:sp>
      <p:sp>
        <p:nvSpPr>
          <p:cNvPr id="3" name="Content Placeholder 2">
            <a:extLst>
              <a:ext uri="{FF2B5EF4-FFF2-40B4-BE49-F238E27FC236}">
                <a16:creationId xmlns:a16="http://schemas.microsoft.com/office/drawing/2014/main" id="{96D4F4A2-FED4-1142-A832-4B3C4F681E40}"/>
              </a:ext>
            </a:extLst>
          </p:cNvPr>
          <p:cNvSpPr>
            <a:spLocks noGrp="1"/>
          </p:cNvSpPr>
          <p:nvPr>
            <p:ph sz="quarter" idx="10"/>
          </p:nvPr>
        </p:nvSpPr>
        <p:spPr/>
        <p:txBody>
          <a:bodyPr vert="horz" lIns="0" tIns="45720" rIns="0" bIns="45720" rtlCol="0" anchor="t">
            <a:normAutofit/>
          </a:bodyPr>
          <a:lstStyle/>
          <a:p>
            <a:pPr marL="456565" indent="-456565">
              <a:buFont typeface="Arial" panose="020B0604020202020204" pitchFamily="34" charset="0"/>
              <a:buChar char="•"/>
            </a:pPr>
            <a:r>
              <a:rPr lang="en-US" dirty="0">
                <a:ea typeface="ＭＳ Ｐゴシック"/>
              </a:rPr>
              <a:t>Define </a:t>
            </a:r>
            <a:r>
              <a:rPr lang="en-US" b="1" dirty="0">
                <a:ea typeface="ＭＳ Ｐゴシック"/>
              </a:rPr>
              <a:t>unified buffers</a:t>
            </a:r>
            <a:r>
              <a:rPr lang="en-US" dirty="0">
                <a:ea typeface="ＭＳ Ｐゴシック"/>
              </a:rPr>
              <a:t>, a universal push memory abstraction, that describe a wide range of accelerator memories.</a:t>
            </a:r>
            <a:endParaRPr lang="en-US" spc="0" dirty="0">
              <a:ea typeface="ＭＳ Ｐゴシック"/>
              <a:cs typeface="Arial"/>
            </a:endParaRPr>
          </a:p>
          <a:p>
            <a:pPr marL="456565" indent="-456565">
              <a:buFont typeface="Arial" panose="020B0604020202020204" pitchFamily="34" charset="0"/>
              <a:buChar char="•"/>
            </a:pPr>
            <a:endParaRPr lang="en-US" dirty="0">
              <a:ea typeface="ＭＳ Ｐゴシック"/>
            </a:endParaRPr>
          </a:p>
          <a:p>
            <a:pPr marL="384810" lvl="1" indent="-384810">
              <a:buFont typeface="Arial" panose="020B0604020202020204" pitchFamily="34" charset="0"/>
              <a:buChar char="•"/>
            </a:pPr>
            <a:r>
              <a:rPr lang="en-US" dirty="0">
                <a:solidFill>
                  <a:schemeClr val="tx1"/>
                </a:solidFill>
                <a:ea typeface="ＭＳ Ｐゴシック"/>
              </a:rPr>
              <a:t>Create </a:t>
            </a:r>
            <a:r>
              <a:rPr lang="en-US" b="1" dirty="0">
                <a:solidFill>
                  <a:schemeClr val="tx1"/>
                </a:solidFill>
                <a:ea typeface="ＭＳ Ｐゴシック"/>
              </a:rPr>
              <a:t>rewrite rules</a:t>
            </a:r>
            <a:r>
              <a:rPr lang="en-US" dirty="0">
                <a:solidFill>
                  <a:schemeClr val="tx1"/>
                </a:solidFill>
                <a:ea typeface="ＭＳ Ｐゴシック"/>
              </a:rPr>
              <a:t> to map abstract unified buffers to more constrained physical implementations of these buffers on FPGAs and CGRA.</a:t>
            </a:r>
            <a:endParaRPr lang="en-US" dirty="0">
              <a:solidFill>
                <a:schemeClr val="tx1"/>
              </a:solidFill>
              <a:ea typeface="ＭＳ Ｐゴシック"/>
              <a:cs typeface="Arial"/>
            </a:endParaRPr>
          </a:p>
          <a:p>
            <a:pPr marL="384810" lvl="1" indent="-384810">
              <a:buFont typeface="Arial" panose="020B0604020202020204" pitchFamily="34" charset="0"/>
              <a:buChar char="•"/>
            </a:pPr>
            <a:endParaRPr lang="en-US" dirty="0">
              <a:solidFill>
                <a:schemeClr val="tx1"/>
              </a:solidFill>
              <a:ea typeface="ＭＳ Ｐゴシック"/>
              <a:cs typeface="Arial"/>
            </a:endParaRPr>
          </a:p>
          <a:p>
            <a:pPr marL="384810" lvl="1" indent="-384810">
              <a:buFont typeface="Arial" panose="020B0604020202020204" pitchFamily="34" charset="0"/>
              <a:buChar char="•"/>
            </a:pPr>
            <a:r>
              <a:rPr lang="en-US" dirty="0">
                <a:solidFill>
                  <a:schemeClr val="tx1"/>
                </a:solidFill>
                <a:ea typeface="ＭＳ Ｐゴシック"/>
              </a:rPr>
              <a:t>Build a </a:t>
            </a:r>
            <a:r>
              <a:rPr lang="en-US" b="1" dirty="0">
                <a:solidFill>
                  <a:schemeClr val="tx1"/>
                </a:solidFill>
                <a:ea typeface="ＭＳ Ｐゴシック"/>
              </a:rPr>
              <a:t>Halide-to-Hardware</a:t>
            </a:r>
            <a:r>
              <a:rPr lang="en-US" dirty="0">
                <a:solidFill>
                  <a:schemeClr val="tx1"/>
                </a:solidFill>
                <a:ea typeface="ＭＳ Ｐゴシック"/>
              </a:rPr>
              <a:t> tool-flow that creates hardware accelerators for a wide range of applications using the unified buffer.</a:t>
            </a:r>
            <a:endParaRPr lang="en-US" dirty="0">
              <a:solidFill>
                <a:schemeClr val="tx1"/>
              </a:solidFill>
              <a:ea typeface="ＭＳ Ｐゴシック"/>
              <a:cs typeface="Arial"/>
            </a:endParaRPr>
          </a:p>
          <a:p>
            <a:pPr marL="759460" lvl="2" indent="-300355">
              <a:buFont typeface="Arial" panose="020B0604020202020204" pitchFamily="34" charset="0"/>
              <a:buChar char="•"/>
            </a:pPr>
            <a:endParaRPr lang="en-US" dirty="0">
              <a:cs typeface="Arial"/>
            </a:endParaRPr>
          </a:p>
          <a:p>
            <a:pPr marL="456565" indent="-456565"/>
            <a:endParaRPr lang="en-US" dirty="0"/>
          </a:p>
        </p:txBody>
      </p:sp>
    </p:spTree>
    <p:extLst>
      <p:ext uri="{BB962C8B-B14F-4D97-AF65-F5344CB8AC3E}">
        <p14:creationId xmlns:p14="http://schemas.microsoft.com/office/powerpoint/2010/main" val="23423617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D236892-F062-ED48-98AA-87AAC04D87CE}"/>
              </a:ext>
            </a:extLst>
          </p:cNvPr>
          <p:cNvSpPr>
            <a:spLocks noGrp="1"/>
          </p:cNvSpPr>
          <p:nvPr>
            <p:ph type="title"/>
          </p:nvPr>
        </p:nvSpPr>
        <p:spPr>
          <a:xfrm>
            <a:off x="2045474" y="2051687"/>
            <a:ext cx="4054569" cy="1234440"/>
          </a:xfrm>
        </p:spPr>
        <p:txBody>
          <a:bodyPr/>
          <a:lstStyle/>
          <a:p>
            <a:r>
              <a:rPr lang="en-US" sz="2650">
                <a:ea typeface="ＭＳ Ｐゴシック"/>
              </a:rPr>
              <a:t>Unified Buffer Abstraction</a:t>
            </a:r>
          </a:p>
        </p:txBody>
      </p:sp>
      <p:sp>
        <p:nvSpPr>
          <p:cNvPr id="7" name="Text Placeholder 6">
            <a:extLst>
              <a:ext uri="{FF2B5EF4-FFF2-40B4-BE49-F238E27FC236}">
                <a16:creationId xmlns:a16="http://schemas.microsoft.com/office/drawing/2014/main" id="{74EDDAA4-2A68-A14D-886B-8ED195F94540}"/>
              </a:ext>
            </a:extLst>
          </p:cNvPr>
          <p:cNvSpPr>
            <a:spLocks noGrp="1"/>
          </p:cNvSpPr>
          <p:nvPr>
            <p:ph type="body" sz="half" idx="2"/>
          </p:nvPr>
        </p:nvSpPr>
        <p:spPr/>
        <p:txBody>
          <a:bodyPr/>
          <a:lstStyle/>
          <a:p>
            <a:endParaRPr lang="en-US"/>
          </a:p>
        </p:txBody>
      </p:sp>
      <p:sp>
        <p:nvSpPr>
          <p:cNvPr id="8" name="Picture Placeholder 7">
            <a:extLst>
              <a:ext uri="{FF2B5EF4-FFF2-40B4-BE49-F238E27FC236}">
                <a16:creationId xmlns:a16="http://schemas.microsoft.com/office/drawing/2014/main" id="{9E1FF902-2A74-AE4F-AE72-8EEDEDD4C5F1}"/>
              </a:ext>
            </a:extLst>
          </p:cNvPr>
          <p:cNvSpPr>
            <a:spLocks noGrp="1"/>
          </p:cNvSpPr>
          <p:nvPr>
            <p:ph type="pic" sz="quarter" idx="13"/>
          </p:nvPr>
        </p:nvSpPr>
        <p:spPr/>
      </p:sp>
    </p:spTree>
    <p:extLst>
      <p:ext uri="{BB962C8B-B14F-4D97-AF65-F5344CB8AC3E}">
        <p14:creationId xmlns:p14="http://schemas.microsoft.com/office/powerpoint/2010/main" val="23157437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6C437-24E4-428E-B0D6-5D1F0EFE26F3}"/>
              </a:ext>
            </a:extLst>
          </p:cNvPr>
          <p:cNvSpPr>
            <a:spLocks noGrp="1"/>
          </p:cNvSpPr>
          <p:nvPr>
            <p:ph type="title"/>
          </p:nvPr>
        </p:nvSpPr>
        <p:spPr/>
        <p:txBody>
          <a:bodyPr/>
          <a:lstStyle/>
          <a:p>
            <a:r>
              <a:rPr lang="en-US">
                <a:ea typeface="ＭＳ Ｐゴシック"/>
              </a:rPr>
              <a:t>Unified Buffer</a:t>
            </a:r>
            <a:endParaRPr lang="en-US"/>
          </a:p>
        </p:txBody>
      </p:sp>
      <p:sp>
        <p:nvSpPr>
          <p:cNvPr id="5" name="Rectangle 4">
            <a:extLst>
              <a:ext uri="{FF2B5EF4-FFF2-40B4-BE49-F238E27FC236}">
                <a16:creationId xmlns:a16="http://schemas.microsoft.com/office/drawing/2014/main" id="{2C4974C7-48B1-4E57-99BE-6A058BA2550D}"/>
              </a:ext>
            </a:extLst>
          </p:cNvPr>
          <p:cNvSpPr/>
          <p:nvPr/>
        </p:nvSpPr>
        <p:spPr>
          <a:xfrm>
            <a:off x="4227407" y="2220314"/>
            <a:ext cx="3621353" cy="34033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a:p>
            <a:pPr algn="ctr"/>
            <a:endParaRPr lang="en-US" sz="2400"/>
          </a:p>
          <a:p>
            <a:pPr algn="ctr"/>
            <a:endParaRPr lang="en-US" sz="2400">
              <a:ea typeface="Source Sans Pro"/>
            </a:endParaRPr>
          </a:p>
          <a:p>
            <a:pPr algn="ctr"/>
            <a:endParaRPr lang="en-US" sz="2400"/>
          </a:p>
          <a:p>
            <a:pPr algn="ctr"/>
            <a:endParaRPr lang="en-US" sz="2400"/>
          </a:p>
          <a:p>
            <a:pPr algn="ctr"/>
            <a:endParaRPr lang="en-US" sz="2400"/>
          </a:p>
          <a:p>
            <a:pPr algn="ctr"/>
            <a:endParaRPr lang="en-US" sz="2400"/>
          </a:p>
          <a:p>
            <a:pPr algn="ctr"/>
            <a:endParaRPr lang="en-US" sz="2400"/>
          </a:p>
          <a:p>
            <a:pPr algn="ctr"/>
            <a:r>
              <a:rPr lang="en-US" sz="2400"/>
              <a:t>Push Mem</a:t>
            </a:r>
            <a:endParaRPr lang="en-US">
              <a:ea typeface="Source Sans Pro"/>
            </a:endParaRPr>
          </a:p>
        </p:txBody>
      </p:sp>
      <p:sp>
        <p:nvSpPr>
          <p:cNvPr id="7" name="Rectangle 6">
            <a:extLst>
              <a:ext uri="{FF2B5EF4-FFF2-40B4-BE49-F238E27FC236}">
                <a16:creationId xmlns:a16="http://schemas.microsoft.com/office/drawing/2014/main" id="{4B8E6F7F-7521-4976-9C06-922341DB8EF7}"/>
              </a:ext>
            </a:extLst>
          </p:cNvPr>
          <p:cNvSpPr/>
          <p:nvPr/>
        </p:nvSpPr>
        <p:spPr>
          <a:xfrm>
            <a:off x="7884929" y="3444376"/>
            <a:ext cx="1460332" cy="344772"/>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sz="2400"/>
          </a:p>
        </p:txBody>
      </p:sp>
      <p:sp>
        <p:nvSpPr>
          <p:cNvPr id="9" name="TextBox 8">
            <a:extLst>
              <a:ext uri="{FF2B5EF4-FFF2-40B4-BE49-F238E27FC236}">
                <a16:creationId xmlns:a16="http://schemas.microsoft.com/office/drawing/2014/main" id="{D22BA3CB-526C-4D54-958C-26D27255A3E2}"/>
              </a:ext>
            </a:extLst>
          </p:cNvPr>
          <p:cNvSpPr txBox="1"/>
          <p:nvPr/>
        </p:nvSpPr>
        <p:spPr>
          <a:xfrm>
            <a:off x="9538420" y="3445632"/>
            <a:ext cx="1446682" cy="461665"/>
          </a:xfrm>
          <a:prstGeom prst="rect">
            <a:avLst/>
          </a:prstGeom>
          <a:noFill/>
        </p:spPr>
        <p:txBody>
          <a:bodyPr wrap="square" rtlCol="0" anchor="t">
            <a:spAutoFit/>
          </a:bodyPr>
          <a:lstStyle/>
          <a:p>
            <a:r>
              <a:rPr lang="en-US" sz="2400">
                <a:latin typeface="Source Sans Pro"/>
                <a:ea typeface="ＭＳ Ｐゴシック"/>
              </a:rPr>
              <a:t>Data Out</a:t>
            </a:r>
            <a:endParaRPr lang="en-US" sz="2400"/>
          </a:p>
        </p:txBody>
      </p:sp>
      <p:sp>
        <p:nvSpPr>
          <p:cNvPr id="11" name="Oval 10">
            <a:extLst>
              <a:ext uri="{FF2B5EF4-FFF2-40B4-BE49-F238E27FC236}">
                <a16:creationId xmlns:a16="http://schemas.microsoft.com/office/drawing/2014/main" id="{0E72B3EC-C353-499C-9B4A-F6A7F0C4DB14}"/>
              </a:ext>
            </a:extLst>
          </p:cNvPr>
          <p:cNvSpPr/>
          <p:nvPr/>
        </p:nvSpPr>
        <p:spPr>
          <a:xfrm>
            <a:off x="5902276" y="3240474"/>
            <a:ext cx="1980964" cy="751876"/>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a:t>Addr gen</a:t>
            </a:r>
          </a:p>
        </p:txBody>
      </p:sp>
      <p:sp>
        <p:nvSpPr>
          <p:cNvPr id="12" name="Rectangle 11">
            <a:extLst>
              <a:ext uri="{FF2B5EF4-FFF2-40B4-BE49-F238E27FC236}">
                <a16:creationId xmlns:a16="http://schemas.microsoft.com/office/drawing/2014/main" id="{4E330176-23F7-4A5E-B89F-D86C6E3953EB}"/>
              </a:ext>
            </a:extLst>
          </p:cNvPr>
          <p:cNvSpPr/>
          <p:nvPr/>
        </p:nvSpPr>
        <p:spPr>
          <a:xfrm>
            <a:off x="2770605" y="2620592"/>
            <a:ext cx="1460332" cy="344772"/>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sz="2400"/>
          </a:p>
        </p:txBody>
      </p:sp>
      <p:sp>
        <p:nvSpPr>
          <p:cNvPr id="13" name="Rectangle 12">
            <a:extLst>
              <a:ext uri="{FF2B5EF4-FFF2-40B4-BE49-F238E27FC236}">
                <a16:creationId xmlns:a16="http://schemas.microsoft.com/office/drawing/2014/main" id="{D6F7BF49-795B-4D58-8E65-3B5FD2F7FA8C}"/>
              </a:ext>
            </a:extLst>
          </p:cNvPr>
          <p:cNvSpPr/>
          <p:nvPr/>
        </p:nvSpPr>
        <p:spPr>
          <a:xfrm>
            <a:off x="2770604" y="4563349"/>
            <a:ext cx="1460332" cy="344772"/>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sz="2400"/>
          </a:p>
        </p:txBody>
      </p:sp>
      <p:sp>
        <p:nvSpPr>
          <p:cNvPr id="14" name="Oval 13">
            <a:extLst>
              <a:ext uri="{FF2B5EF4-FFF2-40B4-BE49-F238E27FC236}">
                <a16:creationId xmlns:a16="http://schemas.microsoft.com/office/drawing/2014/main" id="{1A42E1A4-74C5-448A-9097-3627DE8AEDCC}"/>
              </a:ext>
            </a:extLst>
          </p:cNvPr>
          <p:cNvSpPr/>
          <p:nvPr/>
        </p:nvSpPr>
        <p:spPr>
          <a:xfrm>
            <a:off x="4275303" y="2451015"/>
            <a:ext cx="1980964" cy="751876"/>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a:t>Addr gen</a:t>
            </a:r>
          </a:p>
        </p:txBody>
      </p:sp>
      <p:sp>
        <p:nvSpPr>
          <p:cNvPr id="15" name="TextBox 14">
            <a:extLst>
              <a:ext uri="{FF2B5EF4-FFF2-40B4-BE49-F238E27FC236}">
                <a16:creationId xmlns:a16="http://schemas.microsoft.com/office/drawing/2014/main" id="{3437E468-E9D7-4A76-AF6D-766D764A90BD}"/>
              </a:ext>
            </a:extLst>
          </p:cNvPr>
          <p:cNvSpPr txBox="1"/>
          <p:nvPr/>
        </p:nvSpPr>
        <p:spPr>
          <a:xfrm>
            <a:off x="1149556" y="2560065"/>
            <a:ext cx="1446682" cy="461665"/>
          </a:xfrm>
          <a:prstGeom prst="rect">
            <a:avLst/>
          </a:prstGeom>
          <a:noFill/>
        </p:spPr>
        <p:txBody>
          <a:bodyPr wrap="square" rtlCol="0" anchor="t">
            <a:spAutoFit/>
          </a:bodyPr>
          <a:lstStyle/>
          <a:p>
            <a:r>
              <a:rPr lang="en-US" sz="2400">
                <a:latin typeface="Source Sans Pro"/>
                <a:ea typeface="ＭＳ Ｐゴシック"/>
              </a:rPr>
              <a:t>Data In0</a:t>
            </a:r>
            <a:endParaRPr lang="en-US" sz="2400"/>
          </a:p>
        </p:txBody>
      </p:sp>
      <p:sp>
        <p:nvSpPr>
          <p:cNvPr id="17" name="Oval 16">
            <a:extLst>
              <a:ext uri="{FF2B5EF4-FFF2-40B4-BE49-F238E27FC236}">
                <a16:creationId xmlns:a16="http://schemas.microsoft.com/office/drawing/2014/main" id="{22B6233F-54A4-4170-A3C7-5F424F1B9A47}"/>
              </a:ext>
            </a:extLst>
          </p:cNvPr>
          <p:cNvSpPr/>
          <p:nvPr/>
        </p:nvSpPr>
        <p:spPr>
          <a:xfrm>
            <a:off x="4275303" y="4359447"/>
            <a:ext cx="1980964" cy="751876"/>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a:t>Addr gen</a:t>
            </a:r>
          </a:p>
        </p:txBody>
      </p:sp>
      <p:sp>
        <p:nvSpPr>
          <p:cNvPr id="18" name="TextBox 17">
            <a:extLst>
              <a:ext uri="{FF2B5EF4-FFF2-40B4-BE49-F238E27FC236}">
                <a16:creationId xmlns:a16="http://schemas.microsoft.com/office/drawing/2014/main" id="{62EE341D-A932-44D7-ACFA-8CDB07195161}"/>
              </a:ext>
            </a:extLst>
          </p:cNvPr>
          <p:cNvSpPr txBox="1"/>
          <p:nvPr/>
        </p:nvSpPr>
        <p:spPr>
          <a:xfrm>
            <a:off x="1149556" y="4564605"/>
            <a:ext cx="1446682" cy="461665"/>
          </a:xfrm>
          <a:prstGeom prst="rect">
            <a:avLst/>
          </a:prstGeom>
          <a:noFill/>
        </p:spPr>
        <p:txBody>
          <a:bodyPr wrap="square" rtlCol="0" anchor="t">
            <a:spAutoFit/>
          </a:bodyPr>
          <a:lstStyle/>
          <a:p>
            <a:r>
              <a:rPr lang="en-US" sz="2400">
                <a:latin typeface="Source Sans Pro"/>
                <a:ea typeface="ＭＳ Ｐゴシック"/>
              </a:rPr>
              <a:t>Data In1</a:t>
            </a:r>
            <a:endParaRPr lang="en-US" sz="2400"/>
          </a:p>
        </p:txBody>
      </p:sp>
    </p:spTree>
    <p:extLst>
      <p:ext uri="{BB962C8B-B14F-4D97-AF65-F5344CB8AC3E}">
        <p14:creationId xmlns:p14="http://schemas.microsoft.com/office/powerpoint/2010/main" val="23992161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68B03-A457-4267-9084-E03F61962A2E}"/>
              </a:ext>
            </a:extLst>
          </p:cNvPr>
          <p:cNvSpPr>
            <a:spLocks noGrp="1"/>
          </p:cNvSpPr>
          <p:nvPr>
            <p:ph type="title"/>
          </p:nvPr>
        </p:nvSpPr>
        <p:spPr/>
        <p:txBody>
          <a:bodyPr/>
          <a:lstStyle/>
          <a:p>
            <a:r>
              <a:rPr lang="en-US">
                <a:ea typeface="ＭＳ Ｐゴシック"/>
              </a:rPr>
              <a:t>Abstraction Parameters</a:t>
            </a:r>
            <a:endParaRPr lang="en-US"/>
          </a:p>
        </p:txBody>
      </p:sp>
      <p:sp>
        <p:nvSpPr>
          <p:cNvPr id="3" name="Content Placeholder 2">
            <a:extLst>
              <a:ext uri="{FF2B5EF4-FFF2-40B4-BE49-F238E27FC236}">
                <a16:creationId xmlns:a16="http://schemas.microsoft.com/office/drawing/2014/main" id="{5961F270-9C33-45FE-AD0E-1D157A1536F0}"/>
              </a:ext>
            </a:extLst>
          </p:cNvPr>
          <p:cNvSpPr>
            <a:spLocks noGrp="1"/>
          </p:cNvSpPr>
          <p:nvPr>
            <p:ph sz="quarter" idx="10"/>
          </p:nvPr>
        </p:nvSpPr>
        <p:spPr/>
        <p:txBody>
          <a:bodyPr vert="horz" lIns="0" tIns="45720" rIns="0" bIns="45720" rtlCol="0" anchor="t">
            <a:normAutofit lnSpcReduction="10000"/>
          </a:bodyPr>
          <a:lstStyle/>
          <a:p>
            <a:pPr marL="456565" indent="-456565">
              <a:buFont typeface="Arial"/>
              <a:buChar char="•"/>
            </a:pPr>
            <a:r>
              <a:rPr lang="en-US" b="1">
                <a:ea typeface="ＭＳ Ｐゴシック"/>
              </a:rPr>
              <a:t>Logical size</a:t>
            </a:r>
            <a:r>
              <a:rPr lang="en-US">
                <a:ea typeface="ＭＳ Ｐゴシック"/>
              </a:rPr>
              <a:t>: total size of the data cube being processed</a:t>
            </a:r>
            <a:endParaRPr lang="en-US"/>
          </a:p>
          <a:p>
            <a:pPr marL="802005" lvl="2" indent="-342900">
              <a:buFont typeface="Arial"/>
              <a:buChar char="•"/>
            </a:pPr>
            <a:r>
              <a:rPr lang="en-US" spc="27">
                <a:solidFill>
                  <a:srgbClr val="000000"/>
                </a:solidFill>
                <a:ea typeface="ＭＳ Ｐゴシック"/>
                <a:cs typeface="Arial"/>
              </a:rPr>
              <a:t>This is not the memory size, since later we do storage folding</a:t>
            </a:r>
          </a:p>
          <a:p>
            <a:pPr marL="802005" lvl="2" indent="-342900">
              <a:buFont typeface="Arial"/>
              <a:buChar char="•"/>
            </a:pPr>
            <a:endParaRPr lang="en-US" spc="27">
              <a:solidFill>
                <a:srgbClr val="000000"/>
              </a:solidFill>
              <a:ea typeface="ＭＳ Ｐゴシック"/>
              <a:cs typeface="Arial"/>
            </a:endParaRPr>
          </a:p>
          <a:p>
            <a:pPr lvl="1">
              <a:buFont typeface="Arial"/>
              <a:buChar char="•"/>
            </a:pPr>
            <a:r>
              <a:rPr lang="en-US" spc="27">
                <a:solidFill>
                  <a:srgbClr val="000000"/>
                </a:solidFill>
                <a:ea typeface="ＭＳ Ｐゴシック"/>
                <a:cs typeface="Arial"/>
              </a:rPr>
              <a:t>Input stream(s)</a:t>
            </a:r>
            <a:endParaRPr lang="en-US" spc="27">
              <a:solidFill>
                <a:srgbClr val="000000"/>
              </a:solidFill>
              <a:cs typeface="Arial"/>
            </a:endParaRPr>
          </a:p>
          <a:p>
            <a:pPr marL="802005" lvl="2" indent="-342900">
              <a:buFont typeface="Arial"/>
              <a:buChar char="•"/>
            </a:pPr>
            <a:r>
              <a:rPr lang="en-US" b="1" spc="27">
                <a:solidFill>
                  <a:srgbClr val="000000"/>
                </a:solidFill>
                <a:ea typeface="ＭＳ Ｐゴシック"/>
                <a:cs typeface="Arial"/>
              </a:rPr>
              <a:t>Input chunk size</a:t>
            </a:r>
            <a:r>
              <a:rPr lang="en-US" spc="27">
                <a:solidFill>
                  <a:srgbClr val="000000"/>
                </a:solidFill>
                <a:ea typeface="ＭＳ Ｐゴシック"/>
                <a:cs typeface="Arial"/>
              </a:rPr>
              <a:t>: data cube that is needed for the next iteration</a:t>
            </a:r>
            <a:endParaRPr lang="en-US" b="1" spc="27">
              <a:solidFill>
                <a:srgbClr val="000000"/>
              </a:solidFill>
              <a:cs typeface="Arial"/>
            </a:endParaRPr>
          </a:p>
          <a:p>
            <a:pPr marL="802005" lvl="2" indent="-342900">
              <a:buFont typeface="Arial"/>
              <a:buChar char="•"/>
            </a:pPr>
            <a:r>
              <a:rPr lang="en-US" b="1" spc="27">
                <a:solidFill>
                  <a:srgbClr val="000000"/>
                </a:solidFill>
                <a:ea typeface="ＭＳ Ｐゴシック"/>
                <a:cs typeface="Arial"/>
              </a:rPr>
              <a:t>Input block size</a:t>
            </a:r>
            <a:r>
              <a:rPr lang="en-US" spc="27">
                <a:solidFill>
                  <a:srgbClr val="000000"/>
                </a:solidFill>
                <a:ea typeface="ＭＳ Ｐゴシック"/>
                <a:cs typeface="Arial"/>
              </a:rPr>
              <a:t>: data cube written each cycle to the chunk</a:t>
            </a:r>
          </a:p>
          <a:p>
            <a:pPr marL="802005" lvl="2" indent="-342900">
              <a:buFont typeface="Arial"/>
              <a:buChar char="•"/>
            </a:pPr>
            <a:r>
              <a:rPr lang="en-US" b="1" spc="27">
                <a:solidFill>
                  <a:srgbClr val="000000"/>
                </a:solidFill>
                <a:ea typeface="ＭＳ Ｐゴシック"/>
                <a:cs typeface="Arial"/>
              </a:rPr>
              <a:t>Input access pattern</a:t>
            </a:r>
            <a:r>
              <a:rPr lang="en-US" spc="27">
                <a:solidFill>
                  <a:srgbClr val="000000"/>
                </a:solidFill>
                <a:ea typeface="ＭＳ Ｐゴシック"/>
                <a:cs typeface="Arial"/>
              </a:rPr>
              <a:t>: address sequence for writing blocks</a:t>
            </a:r>
          </a:p>
          <a:p>
            <a:pPr marL="802005" lvl="2" indent="-342900">
              <a:buFont typeface="Arial"/>
              <a:buChar char="•"/>
            </a:pPr>
            <a:endParaRPr lang="en-US" spc="27">
              <a:solidFill>
                <a:srgbClr val="000000"/>
              </a:solidFill>
              <a:ea typeface="ＭＳ Ｐゴシック"/>
              <a:cs typeface="Arial"/>
            </a:endParaRPr>
          </a:p>
          <a:p>
            <a:pPr lvl="1">
              <a:buFont typeface="Arial"/>
              <a:buChar char="•"/>
            </a:pPr>
            <a:r>
              <a:rPr lang="en-US" spc="27">
                <a:solidFill>
                  <a:srgbClr val="000000"/>
                </a:solidFill>
                <a:ea typeface="ＭＳ Ｐゴシック"/>
                <a:cs typeface="Arial"/>
              </a:rPr>
              <a:t>Output stream(s)</a:t>
            </a:r>
          </a:p>
          <a:p>
            <a:pPr marL="802005" lvl="2" indent="-342900">
              <a:buFont typeface="Arial"/>
              <a:buChar char="•"/>
            </a:pPr>
            <a:r>
              <a:rPr lang="en-US" b="1" spc="27">
                <a:solidFill>
                  <a:srgbClr val="000000"/>
                </a:solidFill>
                <a:ea typeface="ＭＳ Ｐゴシック"/>
                <a:cs typeface="Arial"/>
              </a:rPr>
              <a:t>Output stencil size</a:t>
            </a:r>
            <a:r>
              <a:rPr lang="en-US" spc="27">
                <a:solidFill>
                  <a:srgbClr val="000000"/>
                </a:solidFill>
                <a:ea typeface="ＭＳ Ｐゴシック"/>
                <a:cs typeface="Arial"/>
              </a:rPr>
              <a:t>: data cube available to read each iteration</a:t>
            </a:r>
          </a:p>
          <a:p>
            <a:pPr marL="802005" lvl="2" indent="-342900">
              <a:buFont typeface="Arial"/>
              <a:buChar char="•"/>
            </a:pPr>
            <a:r>
              <a:rPr lang="en-US" b="1" spc="27">
                <a:solidFill>
                  <a:srgbClr val="000000"/>
                </a:solidFill>
                <a:ea typeface="ＭＳ Ｐゴシック"/>
                <a:cs typeface="Arial"/>
              </a:rPr>
              <a:t>Output block size</a:t>
            </a:r>
            <a:r>
              <a:rPr lang="en-US" spc="27">
                <a:solidFill>
                  <a:srgbClr val="000000"/>
                </a:solidFill>
                <a:ea typeface="ＭＳ Ｐゴシック"/>
                <a:cs typeface="Arial"/>
              </a:rPr>
              <a:t>: data cube read each cycle from the stencil</a:t>
            </a:r>
            <a:endParaRPr lang="en-US" b="1" spc="27">
              <a:solidFill>
                <a:srgbClr val="000000"/>
              </a:solidFill>
              <a:cs typeface="Arial"/>
            </a:endParaRPr>
          </a:p>
          <a:p>
            <a:pPr marL="802005" lvl="2" indent="-342900">
              <a:buFont typeface="Arial"/>
              <a:buChar char="•"/>
            </a:pPr>
            <a:r>
              <a:rPr lang="en-US" b="1" spc="27">
                <a:solidFill>
                  <a:srgbClr val="000000"/>
                </a:solidFill>
                <a:ea typeface="ＭＳ Ｐゴシック"/>
                <a:cs typeface="Arial"/>
              </a:rPr>
              <a:t>Output access pattern</a:t>
            </a:r>
            <a:r>
              <a:rPr lang="en-US" spc="27">
                <a:solidFill>
                  <a:srgbClr val="000000"/>
                </a:solidFill>
                <a:ea typeface="ＭＳ Ｐゴシック"/>
                <a:cs typeface="Arial"/>
              </a:rPr>
              <a:t>: address sequence for reading blocks </a:t>
            </a:r>
            <a:endParaRPr lang="en-US" b="1" spc="27">
              <a:solidFill>
                <a:srgbClr val="000000"/>
              </a:solidFill>
              <a:cs typeface="Arial"/>
            </a:endParaRPr>
          </a:p>
        </p:txBody>
      </p:sp>
    </p:spTree>
    <p:extLst>
      <p:ext uri="{BB962C8B-B14F-4D97-AF65-F5344CB8AC3E}">
        <p14:creationId xmlns:p14="http://schemas.microsoft.com/office/powerpoint/2010/main" val="29824579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9A5AB-0D60-4443-8273-DD2FE2311727}"/>
              </a:ext>
            </a:extLst>
          </p:cNvPr>
          <p:cNvSpPr>
            <a:spLocks noGrp="1"/>
          </p:cNvSpPr>
          <p:nvPr>
            <p:ph type="title"/>
          </p:nvPr>
        </p:nvSpPr>
        <p:spPr/>
        <p:txBody>
          <a:bodyPr/>
          <a:lstStyle/>
          <a:p>
            <a:r>
              <a:rPr lang="en-US">
                <a:ea typeface="ＭＳ Ｐゴシック"/>
              </a:rPr>
              <a:t>Double buffer as a unified buffer</a:t>
            </a:r>
            <a:endParaRPr lang="en-US"/>
          </a:p>
        </p:txBody>
      </p:sp>
      <p:pic>
        <p:nvPicPr>
          <p:cNvPr id="4" name="Picture 4" descr="A close up of a screen&#10;&#10;Description generated with high confidence">
            <a:extLst>
              <a:ext uri="{FF2B5EF4-FFF2-40B4-BE49-F238E27FC236}">
                <a16:creationId xmlns:a16="http://schemas.microsoft.com/office/drawing/2014/main" id="{DDCB1624-994C-42E4-B5BD-D26939FAD345}"/>
              </a:ext>
            </a:extLst>
          </p:cNvPr>
          <p:cNvPicPr>
            <a:picLocks noChangeAspect="1"/>
          </p:cNvPicPr>
          <p:nvPr/>
        </p:nvPicPr>
        <p:blipFill>
          <a:blip r:embed="rId2"/>
          <a:stretch>
            <a:fillRect/>
          </a:stretch>
        </p:blipFill>
        <p:spPr>
          <a:xfrm>
            <a:off x="823415" y="1337554"/>
            <a:ext cx="6587319" cy="4671937"/>
          </a:xfrm>
          <a:prstGeom prst="rect">
            <a:avLst/>
          </a:prstGeom>
        </p:spPr>
      </p:pic>
      <p:sp>
        <p:nvSpPr>
          <p:cNvPr id="7" name="TextBox 6">
            <a:extLst>
              <a:ext uri="{FF2B5EF4-FFF2-40B4-BE49-F238E27FC236}">
                <a16:creationId xmlns:a16="http://schemas.microsoft.com/office/drawing/2014/main" id="{D9998D70-2C60-4DBD-BB4C-23EEC2267370}"/>
              </a:ext>
            </a:extLst>
          </p:cNvPr>
          <p:cNvSpPr txBox="1"/>
          <p:nvPr/>
        </p:nvSpPr>
        <p:spPr>
          <a:xfrm>
            <a:off x="7354545" y="1454644"/>
            <a:ext cx="4598399" cy="38164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200">
                <a:latin typeface="Arial"/>
                <a:ea typeface="ＭＳ Ｐゴシック"/>
                <a:cs typeface="Arial"/>
              </a:rPr>
              <a:t>Input chunk is the same size as the output stencil</a:t>
            </a:r>
            <a:endParaRPr lang="en-US" sz="2200">
              <a:latin typeface="Arial"/>
              <a:cs typeface="Arial"/>
            </a:endParaRPr>
          </a:p>
          <a:p>
            <a:pPr marL="342900" indent="-342900">
              <a:buFont typeface="Arial"/>
              <a:buChar char="•"/>
            </a:pPr>
            <a:endParaRPr lang="en-US" sz="2200">
              <a:latin typeface="Arial"/>
              <a:ea typeface="ＭＳ Ｐゴシック"/>
              <a:cs typeface="Arial"/>
            </a:endParaRPr>
          </a:p>
          <a:p>
            <a:pPr marL="342900" indent="-342900">
              <a:buFont typeface="Arial"/>
              <a:buChar char="•"/>
            </a:pPr>
            <a:r>
              <a:rPr lang="en-US" sz="2200">
                <a:latin typeface="Arial"/>
                <a:ea typeface="ＭＳ Ｐゴシック"/>
                <a:cs typeface="Arial"/>
              </a:rPr>
              <a:t>The output stencil is very large (45 pixels), so only an output block is read each cycle (9 pixels)</a:t>
            </a:r>
            <a:endParaRPr lang="en-US" sz="2200">
              <a:latin typeface="Arial"/>
              <a:cs typeface="Arial"/>
            </a:endParaRPr>
          </a:p>
          <a:p>
            <a:pPr marL="342900" indent="-342900">
              <a:buFont typeface="Arial"/>
              <a:buChar char="•"/>
            </a:pPr>
            <a:endParaRPr lang="en-US" sz="2200">
              <a:latin typeface="Arial"/>
              <a:cs typeface="Arial"/>
            </a:endParaRPr>
          </a:p>
          <a:p>
            <a:pPr marL="342900" indent="-342900">
              <a:buFont typeface="Arial"/>
              <a:buChar char="•"/>
            </a:pPr>
            <a:r>
              <a:rPr lang="en-US" sz="2200">
                <a:latin typeface="Arial"/>
                <a:ea typeface="ＭＳ Ｐゴシック"/>
                <a:cs typeface="Arial"/>
              </a:rPr>
              <a:t>For a double buffer, we </a:t>
            </a:r>
            <a:r>
              <a:rPr lang="en-US" sz="2200" b="1" u="sng">
                <a:latin typeface="Arial"/>
                <a:ea typeface="ＭＳ Ｐゴシック"/>
                <a:cs typeface="Arial"/>
              </a:rPr>
              <a:t>access </a:t>
            </a:r>
            <a:r>
              <a:rPr lang="en-US" sz="2200">
                <a:latin typeface="Arial"/>
                <a:ea typeface="ＭＳ Ｐゴシック"/>
                <a:cs typeface="Arial"/>
              </a:rPr>
              <a:t>the buffer </a:t>
            </a:r>
            <a:r>
              <a:rPr lang="en-US" sz="2200" b="1" u="sng">
                <a:latin typeface="Arial"/>
                <a:ea typeface="ＭＳ Ｐゴシック"/>
                <a:cs typeface="Arial"/>
              </a:rPr>
              <a:t>over multiple cycles</a:t>
            </a:r>
            <a:endParaRPr lang="en-US" sz="2200" u="sng">
              <a:latin typeface="Arial"/>
              <a:cs typeface="Arial"/>
            </a:endParaRPr>
          </a:p>
          <a:p>
            <a:pPr marL="285750" indent="-285750">
              <a:buFont typeface="Arial"/>
              <a:buChar char="•"/>
            </a:pPr>
            <a:endParaRPr lang="en-US" sz="2200">
              <a:latin typeface="Arial"/>
              <a:cs typeface="Arial"/>
            </a:endParaRPr>
          </a:p>
        </p:txBody>
      </p:sp>
      <p:sp>
        <p:nvSpPr>
          <p:cNvPr id="5" name="Rectangle 4">
            <a:extLst>
              <a:ext uri="{FF2B5EF4-FFF2-40B4-BE49-F238E27FC236}">
                <a16:creationId xmlns:a16="http://schemas.microsoft.com/office/drawing/2014/main" id="{26FBEC4C-1C69-B34B-BCAA-3FD857E1603B}"/>
              </a:ext>
            </a:extLst>
          </p:cNvPr>
          <p:cNvSpPr/>
          <p:nvPr/>
        </p:nvSpPr>
        <p:spPr>
          <a:xfrm>
            <a:off x="3699166" y="3673522"/>
            <a:ext cx="2133597" cy="482842"/>
          </a:xfrm>
          <a:prstGeom prst="rect">
            <a:avLst/>
          </a:prstGeom>
          <a:noFill/>
          <a:ln w="190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72738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SU_Preso_16x9_v6">
  <a:themeElements>
    <a:clrScheme name="Stanford2">
      <a:dk1>
        <a:srgbClr val="000000"/>
      </a:dk1>
      <a:lt1>
        <a:srgbClr val="FFFFFF"/>
      </a:lt1>
      <a:dk2>
        <a:srgbClr val="DAD7CB"/>
      </a:dk2>
      <a:lt2>
        <a:srgbClr val="8C1515"/>
      </a:lt2>
      <a:accent1>
        <a:srgbClr val="8D3C1E"/>
      </a:accent1>
      <a:accent2>
        <a:srgbClr val="00505C"/>
      </a:accent2>
      <a:accent3>
        <a:srgbClr val="53284F"/>
      </a:accent3>
      <a:accent4>
        <a:srgbClr val="175E54"/>
      </a:accent4>
      <a:accent5>
        <a:srgbClr val="4D4F53"/>
      </a:accent5>
      <a:accent6>
        <a:srgbClr val="D2C295"/>
      </a:accent6>
      <a:hlink>
        <a:srgbClr val="A4001D"/>
      </a:hlink>
      <a:folHlink>
        <a:srgbClr val="000000"/>
      </a:folHlink>
    </a:clrScheme>
    <a:fontScheme name="Stanford">
      <a:majorFont>
        <a:latin typeface="Source Sans Pro Semibold"/>
        <a:ea typeface=""/>
        <a:cs typeface=""/>
      </a:majorFont>
      <a:minorFont>
        <a:latin typeface="Source Sans Pro"/>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098D88-3247-F547-8173-393A3317DCE7}" vid="{F9129EC9-1D3C-7145-AE78-37F4B57B0ADE}"/>
    </a:ext>
  </a:extLst>
</a:theme>
</file>

<file path=ppt/theme/theme2.xml><?xml version="1.0" encoding="utf-8"?>
<a:theme xmlns:a="http://schemas.openxmlformats.org/drawingml/2006/main" name="SU_Template_TopBar">
  <a:themeElements>
    <a:clrScheme name="Stanford2">
      <a:dk1>
        <a:srgbClr val="000000"/>
      </a:dk1>
      <a:lt1>
        <a:srgbClr val="FFFFFF"/>
      </a:lt1>
      <a:dk2>
        <a:srgbClr val="DAD7CB"/>
      </a:dk2>
      <a:lt2>
        <a:srgbClr val="8C1515"/>
      </a:lt2>
      <a:accent1>
        <a:srgbClr val="8D3C1E"/>
      </a:accent1>
      <a:accent2>
        <a:srgbClr val="00505C"/>
      </a:accent2>
      <a:accent3>
        <a:srgbClr val="53284F"/>
      </a:accent3>
      <a:accent4>
        <a:srgbClr val="175E54"/>
      </a:accent4>
      <a:accent5>
        <a:srgbClr val="4D4F53"/>
      </a:accent5>
      <a:accent6>
        <a:srgbClr val="D2C295"/>
      </a:accent6>
      <a:hlink>
        <a:srgbClr val="A4001D"/>
      </a:hlink>
      <a:folHlink>
        <a:srgbClr val="000000"/>
      </a:folHlink>
    </a:clrScheme>
    <a:fontScheme name="Stanford">
      <a:majorFont>
        <a:latin typeface="Source Sans Pro Semibold"/>
        <a:ea typeface=""/>
        <a:cs typeface=""/>
      </a:majorFont>
      <a:minorFont>
        <a:latin typeface="Source Sans Pro"/>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098D88-3247-F547-8173-393A3317DCE7}" vid="{AD04E57F-3DBD-0345-95D5-64DF501ECAC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SU_Preso_16x9_v6</Template>
  <TotalTime>1149</TotalTime>
  <Words>1300</Words>
  <Application>Microsoft Macintosh PowerPoint</Application>
  <PresentationFormat>Widescreen</PresentationFormat>
  <Paragraphs>358</Paragraphs>
  <Slides>29</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29</vt:i4>
      </vt:variant>
    </vt:vector>
  </HeadingPairs>
  <TitlesOfParts>
    <vt:vector size="39" baseType="lpstr">
      <vt:lpstr>Arial</vt:lpstr>
      <vt:lpstr>Arial,Sans-Serif</vt:lpstr>
      <vt:lpstr>Calibri</vt:lpstr>
      <vt:lpstr>Consolas</vt:lpstr>
      <vt:lpstr>Source Sans Pro</vt:lpstr>
      <vt:lpstr>Source Sans Pro Semibold</vt:lpstr>
      <vt:lpstr>Symbol</vt:lpstr>
      <vt:lpstr>Wingdings</vt:lpstr>
      <vt:lpstr>SU_Preso_16x9_v6</vt:lpstr>
      <vt:lpstr>SU_Template_TopBar</vt:lpstr>
      <vt:lpstr>A Unified Push Memory for Generating Hardware Accelerators</vt:lpstr>
      <vt:lpstr>Background and Motivation</vt:lpstr>
      <vt:lpstr>Push memories are used in most accelerators</vt:lpstr>
      <vt:lpstr>Specific push memory for each application class</vt:lpstr>
      <vt:lpstr>Our Solution </vt:lpstr>
      <vt:lpstr>Unified Buffer Abstraction</vt:lpstr>
      <vt:lpstr>Unified Buffer</vt:lpstr>
      <vt:lpstr>Abstraction Parameters</vt:lpstr>
      <vt:lpstr>Double buffer as a unified buffer</vt:lpstr>
      <vt:lpstr>Line buffer as a unified buffer</vt:lpstr>
      <vt:lpstr>Additional flexibilities in unified buffer</vt:lpstr>
      <vt:lpstr>Buffer Mapping Rewrite Rules</vt:lpstr>
      <vt:lpstr>Unified Buffer Mapping</vt:lpstr>
      <vt:lpstr>Rewrite 1: Linearize Address Space</vt:lpstr>
      <vt:lpstr>Rewrite 2: Memory Bandwidth Reduction Rule</vt:lpstr>
      <vt:lpstr>Rewrite 3: Hardware-specific Rewrite</vt:lpstr>
      <vt:lpstr>Implementation: Halide to Hardware Compiler</vt:lpstr>
      <vt:lpstr>Halide: a data-parallel DSL</vt:lpstr>
      <vt:lpstr>MobileNet Algorithm</vt:lpstr>
      <vt:lpstr>MobileNet Schedule</vt:lpstr>
      <vt:lpstr>MobileNet UBuffers</vt:lpstr>
      <vt:lpstr>MobileNet UBuffers</vt:lpstr>
      <vt:lpstr>Methodology and Experiment result </vt:lpstr>
      <vt:lpstr>Two Reconfigurable Hardware Implementation</vt:lpstr>
      <vt:lpstr>Application and Buffer Classification</vt:lpstr>
      <vt:lpstr>Unified Buffer Overhead</vt:lpstr>
      <vt:lpstr>Conclusion</vt:lpstr>
      <vt:lpstr>Thanks</vt:lpstr>
      <vt:lpstr>Mapping to Global Buffer</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Guidelines</dc:title>
  <dc:creator>Maxwell Bradley Strange</dc:creator>
  <dc:description>2012 PowerPoint template redesign</dc:description>
  <cp:lastModifiedBy>Jeff Setter</cp:lastModifiedBy>
  <cp:revision>12</cp:revision>
  <cp:lastPrinted>2019-09-04T18:00:13Z</cp:lastPrinted>
  <dcterms:created xsi:type="dcterms:W3CDTF">2019-03-19T02:13:13Z</dcterms:created>
  <dcterms:modified xsi:type="dcterms:W3CDTF">2019-09-11T17:26:04Z</dcterms:modified>
</cp:coreProperties>
</file>

<file path=docProps/thumbnail.jpeg>
</file>